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48" r:id="rId2"/>
  </p:sldMasterIdLst>
  <p:notesMasterIdLst>
    <p:notesMasterId r:id="rId21"/>
  </p:notesMasterIdLst>
  <p:handoutMasterIdLst>
    <p:handoutMasterId r:id="rId22"/>
  </p:handoutMasterIdLst>
  <p:sldIdLst>
    <p:sldId id="2499" r:id="rId3"/>
    <p:sldId id="2507" r:id="rId4"/>
    <p:sldId id="2508" r:id="rId5"/>
    <p:sldId id="2509" r:id="rId6"/>
    <p:sldId id="2510" r:id="rId7"/>
    <p:sldId id="2511" r:id="rId8"/>
    <p:sldId id="2512" r:id="rId9"/>
    <p:sldId id="2513" r:id="rId10"/>
    <p:sldId id="2514" r:id="rId11"/>
    <p:sldId id="2515" r:id="rId12"/>
    <p:sldId id="2516" r:id="rId13"/>
    <p:sldId id="2517" r:id="rId14"/>
    <p:sldId id="2518" r:id="rId15"/>
    <p:sldId id="2519" r:id="rId16"/>
    <p:sldId id="2520" r:id="rId17"/>
    <p:sldId id="2521" r:id="rId18"/>
    <p:sldId id="2522" r:id="rId19"/>
    <p:sldId id="390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ganthi Hariram" initials="SH" lastIdx="1" clrIdx="0">
    <p:extLst>
      <p:ext uri="{19B8F6BF-5375-455C-9EA6-DF929625EA0E}">
        <p15:presenceInfo xmlns:p15="http://schemas.microsoft.com/office/powerpoint/2012/main" userId="Suganthi Harir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F00"/>
    <a:srgbClr val="C7FF00"/>
    <a:srgbClr val="E4E9FF"/>
    <a:srgbClr val="EDEDED"/>
    <a:srgbClr val="E8E8E8"/>
    <a:srgbClr val="E3E8FF"/>
    <a:srgbClr val="C6FF00"/>
    <a:srgbClr val="CAE8F0"/>
    <a:srgbClr val="CAE8EF"/>
    <a:srgbClr val="D4D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354" autoAdjust="0"/>
  </p:normalViewPr>
  <p:slideViewPr>
    <p:cSldViewPr snapToGrid="0">
      <p:cViewPr varScale="1">
        <p:scale>
          <a:sx n="142" d="100"/>
          <a:sy n="142" d="100"/>
        </p:scale>
        <p:origin x="1960" y="92"/>
      </p:cViewPr>
      <p:guideLst>
        <p:guide orient="horz" pos="109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280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A2473D-319D-4D9D-8540-B7B6FF7BA6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D5C84-D9E1-4397-9890-372BA2A750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5CF3A-CB0A-4605-9E6A-0B7843769E6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72FD7-F783-4287-A877-EBCDF86A24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5506D-8DB1-4DC1-9DE8-79B38980BB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D1EE0-4C6A-44E8-BFC5-AAA4DC2D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9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457E6-0554-4194-B4A0-5773C56738E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E658-2AEA-4688-B280-CB0A5462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1E658-2AEA-4688-B280-CB0A5462FB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5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e8cfa2f08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3e8cfa2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d90632cc8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13d90632cc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d90632cc8_0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13d90632cc8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d90632cc8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13d90632cc8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3d90632cc8_0_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13d90632cc8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3d90632cc8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13d90632cc8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1E658-2AEA-4688-B280-CB0A5462FB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4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1E658-2AEA-4688-B280-CB0A5462FB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9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1E658-2AEA-4688-B280-CB0A5462FB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5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1E658-2AEA-4688-B280-CB0A5462FB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d90632cc8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g13d90632cc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e8cfa2f0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3e8cfa2f08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13e8cfa2f08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e8cfa2f0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3e8cfa2f08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3e8cfa2f08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e8cfa2f0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3e8cfa2f08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13e8cfa2f08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58CE1578-1221-4B67-8E1A-962C44A7EB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9351" y="1302223"/>
            <a:ext cx="10262742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741363">
              <a:lnSpc>
                <a:spcPct val="100000"/>
              </a:lnSpc>
              <a:spcBef>
                <a:spcPts val="0"/>
              </a:spcBef>
              <a:buFontTx/>
              <a:buNone/>
              <a:defRPr sz="65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5F281E32-4448-4777-B14A-129D060099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4620" y="5687315"/>
            <a:ext cx="439200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000000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Prepared by</a:t>
            </a:r>
          </a:p>
        </p:txBody>
      </p:sp>
      <p:grpSp>
        <p:nvGrpSpPr>
          <p:cNvPr id="11" name="object 20">
            <a:extLst>
              <a:ext uri="{FF2B5EF4-FFF2-40B4-BE49-F238E27FC236}">
                <a16:creationId xmlns:a16="http://schemas.microsoft.com/office/drawing/2014/main" id="{BB491EE0-751B-4DDE-952B-6A1E4DF153EE}"/>
              </a:ext>
            </a:extLst>
          </p:cNvPr>
          <p:cNvGrpSpPr/>
          <p:nvPr userDrawn="1"/>
        </p:nvGrpSpPr>
        <p:grpSpPr>
          <a:xfrm>
            <a:off x="759351" y="1467809"/>
            <a:ext cx="605320" cy="669102"/>
            <a:chOff x="2046827" y="1420616"/>
            <a:chExt cx="970915" cy="1051560"/>
          </a:xfrm>
        </p:grpSpPr>
        <p:sp>
          <p:nvSpPr>
            <p:cNvPr id="12" name="object 21">
              <a:extLst>
                <a:ext uri="{FF2B5EF4-FFF2-40B4-BE49-F238E27FC236}">
                  <a16:creationId xmlns:a16="http://schemas.microsoft.com/office/drawing/2014/main" id="{0B9E39A2-8957-41B7-BFEF-BA7B9D4495F8}"/>
                </a:ext>
              </a:extLst>
            </p:cNvPr>
            <p:cNvSpPr/>
            <p:nvPr/>
          </p:nvSpPr>
          <p:spPr>
            <a:xfrm>
              <a:off x="2424722" y="1420616"/>
              <a:ext cx="592790" cy="10509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2">
              <a:extLst>
                <a:ext uri="{FF2B5EF4-FFF2-40B4-BE49-F238E27FC236}">
                  <a16:creationId xmlns:a16="http://schemas.microsoft.com/office/drawing/2014/main" id="{1E6D2C34-45D0-44BC-B01F-E175ADC1CCBA}"/>
                </a:ext>
              </a:extLst>
            </p:cNvPr>
            <p:cNvSpPr/>
            <p:nvPr/>
          </p:nvSpPr>
          <p:spPr>
            <a:xfrm>
              <a:off x="2046827" y="1420616"/>
              <a:ext cx="592790" cy="1050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98CBC75-14E1-5600-AE99-BF290ED929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4620" y="5888941"/>
            <a:ext cx="439200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000000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482BC-5F73-C3AD-3540-D6036FA4FCC8}"/>
              </a:ext>
            </a:extLst>
          </p:cNvPr>
          <p:cNvSpPr txBox="1"/>
          <p:nvPr userDrawn="1"/>
        </p:nvSpPr>
        <p:spPr>
          <a:xfrm>
            <a:off x="353137" y="6586347"/>
            <a:ext cx="1529042" cy="200055"/>
          </a:xfrm>
          <a:prstGeom prst="rect">
            <a:avLst/>
          </a:prstGeom>
          <a:solidFill>
            <a:schemeClr val="bg2"/>
          </a:solidFill>
        </p:spPr>
        <p:txBody>
          <a:bodyPr wrap="square" lIns="0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  <a:latin typeface="+mj-lt"/>
              </a:rPr>
              <a:t>Smarter Synthetic Data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E97C09-851C-7D53-1095-9A8EC72B3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37" y="397843"/>
            <a:ext cx="1798684" cy="2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5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548521-119F-089D-DA21-5F825D36D4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7" y="1901588"/>
            <a:ext cx="1213092" cy="1223749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C688495D-475D-0ED4-A1D4-BADEDA6715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3696" y="3429000"/>
            <a:ext cx="1213092" cy="1223749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94B42A1-8B1D-60D9-D8DE-D983CFDDC0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3696" y="4952275"/>
            <a:ext cx="1213092" cy="1223749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48F61D4-B2E9-EA53-FCC6-27239B26E3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34793" y="1901588"/>
            <a:ext cx="1213092" cy="1223749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447A092-4897-1205-FE7B-471D046755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34792" y="3429000"/>
            <a:ext cx="1213092" cy="1223749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CFB32628-4BD2-B919-9E85-8813DC37C55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34792" y="4952275"/>
            <a:ext cx="1213092" cy="1223749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661B4FE-312F-22AD-CEAF-0B5B4BD2D1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85888" y="1901588"/>
            <a:ext cx="1213092" cy="1223749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ED7EFBE-829C-0B7A-260D-2E4EE531D5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85887" y="3429000"/>
            <a:ext cx="1213092" cy="1223749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F633A7D6-E5AB-01C2-7599-4BD48C5284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85887" y="4952275"/>
            <a:ext cx="1213092" cy="1223749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86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2FC5AE4-6573-465E-8F4A-5BF8A3C9A0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999" y="1261376"/>
            <a:ext cx="4579938" cy="11581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13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58910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2FC5AE4-6573-465E-8F4A-5BF8A3C9A0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3696" y="1261376"/>
            <a:ext cx="8017276" cy="11581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080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2FC5AE4-6573-465E-8F4A-5BF8A3C9A0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3696" y="1261376"/>
            <a:ext cx="3537858" cy="11581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3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60999D6-6FF3-C953-2A73-5CCABFECFC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999" y="1250743"/>
            <a:ext cx="4911092" cy="41338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0C0C3A-7BC1-B9C1-F2E1-5E95B1BA82F0}"/>
              </a:ext>
            </a:extLst>
          </p:cNvPr>
          <p:cNvSpPr/>
          <p:nvPr userDrawn="1"/>
        </p:nvSpPr>
        <p:spPr>
          <a:xfrm>
            <a:off x="6255857" y="1236747"/>
            <a:ext cx="5616102" cy="4582160"/>
          </a:xfrm>
          <a:prstGeom prst="roundRect">
            <a:avLst>
              <a:gd name="adj" fmla="val 357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1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0C0C3A-7BC1-B9C1-F2E1-5E95B1BA82F0}"/>
              </a:ext>
            </a:extLst>
          </p:cNvPr>
          <p:cNvSpPr/>
          <p:nvPr userDrawn="1"/>
        </p:nvSpPr>
        <p:spPr>
          <a:xfrm>
            <a:off x="380999" y="1687383"/>
            <a:ext cx="4648201" cy="4133850"/>
          </a:xfrm>
          <a:prstGeom prst="roundRect">
            <a:avLst>
              <a:gd name="adj" fmla="val 460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60999D6-6FF3-C953-2A73-5CCABFECFC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5745" y="1870360"/>
            <a:ext cx="4100945" cy="375007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747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609330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60999D6-6FF3-C953-2A73-5CCABFECFC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3696" y="1253615"/>
            <a:ext cx="4330701" cy="41674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0C0C3A-7BC1-B9C1-F2E1-5E95B1BA82F0}"/>
              </a:ext>
            </a:extLst>
          </p:cNvPr>
          <p:cNvSpPr/>
          <p:nvPr userDrawn="1"/>
        </p:nvSpPr>
        <p:spPr>
          <a:xfrm>
            <a:off x="5130800" y="1253615"/>
            <a:ext cx="6741159" cy="4167434"/>
          </a:xfrm>
          <a:prstGeom prst="roundRect">
            <a:avLst>
              <a:gd name="adj" fmla="val 459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5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60999D6-6FF3-C953-2A73-5CCABFECFC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3696" y="1272008"/>
            <a:ext cx="4911092" cy="41338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0C0C3A-7BC1-B9C1-F2E1-5E95B1BA82F0}"/>
              </a:ext>
            </a:extLst>
          </p:cNvPr>
          <p:cNvSpPr/>
          <p:nvPr userDrawn="1"/>
        </p:nvSpPr>
        <p:spPr>
          <a:xfrm>
            <a:off x="6255857" y="1272008"/>
            <a:ext cx="5616102" cy="4582160"/>
          </a:xfrm>
          <a:prstGeom prst="roundRect">
            <a:avLst>
              <a:gd name="adj" fmla="val 450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2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AE3FDA-ADF8-8A37-67BD-5E5BEECD85A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56972" y="1247407"/>
            <a:ext cx="5614987" cy="4581525"/>
          </a:xfrm>
          <a:prstGeom prst="roundRect">
            <a:avLst>
              <a:gd name="adj" fmla="val 2696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GB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60999D6-6FF3-C953-2A73-5CCABFECFC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999" y="1247407"/>
            <a:ext cx="4911092" cy="41338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12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60999D6-6FF3-C953-2A73-5CCABFECFC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999" y="1261375"/>
            <a:ext cx="4911092" cy="41338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444E5EC-B2D9-25F7-2E36-E0C44F5751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99911" y="1261375"/>
            <a:ext cx="4911092" cy="41338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edasait</a:t>
            </a:r>
            <a:r>
              <a:rPr lang="en-US" dirty="0"/>
              <a:t>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287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5F281E32-4448-4777-B14A-129D060099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4620" y="5687314"/>
            <a:ext cx="439200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000000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Prepared by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98CBC75-14E1-5600-AE99-BF290ED929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4620" y="5888941"/>
            <a:ext cx="439200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000000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482BC-5F73-C3AD-3540-D6036FA4FCC8}"/>
              </a:ext>
            </a:extLst>
          </p:cNvPr>
          <p:cNvSpPr txBox="1"/>
          <p:nvPr userDrawn="1"/>
        </p:nvSpPr>
        <p:spPr>
          <a:xfrm>
            <a:off x="376030" y="6593370"/>
            <a:ext cx="1529042" cy="200055"/>
          </a:xfrm>
          <a:prstGeom prst="rect">
            <a:avLst/>
          </a:prstGeom>
          <a:solidFill>
            <a:schemeClr val="bg2"/>
          </a:solidFill>
        </p:spPr>
        <p:txBody>
          <a:bodyPr wrap="square" lIns="0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  <a:latin typeface="+mj-lt"/>
              </a:rPr>
              <a:t>Smarter Synthetic Data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CEE35E-CBC3-41A6-A3A7-77A820311E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429" y="1736460"/>
            <a:ext cx="651040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971550">
              <a:lnSpc>
                <a:spcPct val="100000"/>
              </a:lnSpc>
              <a:spcBef>
                <a:spcPts val="0"/>
              </a:spcBef>
              <a:buFontTx/>
              <a:buNone/>
              <a:defRPr sz="45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19" name="object 20">
            <a:extLst>
              <a:ext uri="{FF2B5EF4-FFF2-40B4-BE49-F238E27FC236}">
                <a16:creationId xmlns:a16="http://schemas.microsoft.com/office/drawing/2014/main" id="{B32CE1A4-2EB1-440C-832E-B0991958953F}"/>
              </a:ext>
            </a:extLst>
          </p:cNvPr>
          <p:cNvGrpSpPr/>
          <p:nvPr userDrawn="1"/>
        </p:nvGrpSpPr>
        <p:grpSpPr>
          <a:xfrm>
            <a:off x="878935" y="1802117"/>
            <a:ext cx="421804" cy="450772"/>
            <a:chOff x="2046827" y="1420616"/>
            <a:chExt cx="970915" cy="1051560"/>
          </a:xfrm>
        </p:grpSpPr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E082F1EB-EF23-46FE-80F1-B27A984449FC}"/>
                </a:ext>
              </a:extLst>
            </p:cNvPr>
            <p:cNvSpPr/>
            <p:nvPr/>
          </p:nvSpPr>
          <p:spPr>
            <a:xfrm>
              <a:off x="2424722" y="1420616"/>
              <a:ext cx="592790" cy="10509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216DD30F-3014-4C20-B34A-F87A7FE19513}"/>
                </a:ext>
              </a:extLst>
            </p:cNvPr>
            <p:cNvSpPr/>
            <p:nvPr/>
          </p:nvSpPr>
          <p:spPr>
            <a:xfrm>
              <a:off x="2046827" y="1420616"/>
              <a:ext cx="592790" cy="1050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Picture 21" descr="A picture containing text, indoor, electronics, monitor&#10;&#10;Description automatically generated">
            <a:extLst>
              <a:ext uri="{FF2B5EF4-FFF2-40B4-BE49-F238E27FC236}">
                <a16:creationId xmlns:a16="http://schemas.microsoft.com/office/drawing/2014/main" id="{E04F7BB2-5B19-41FE-B664-5261F52F5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7"/>
          <a:stretch/>
        </p:blipFill>
        <p:spPr>
          <a:xfrm>
            <a:off x="4174723" y="0"/>
            <a:ext cx="801727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C65C0E-8D8C-4CFE-B175-B27C7B32E1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030" y="393864"/>
            <a:ext cx="1775791" cy="20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60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60999D6-6FF3-C953-2A73-5CCABFECFC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999" y="2366010"/>
            <a:ext cx="5548314" cy="33375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444E5EC-B2D9-25F7-2E36-E0C44F5751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62689" y="2366010"/>
            <a:ext cx="5548314" cy="33375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F25E714-E475-08CD-5A1C-9AD8A44A7D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1169670"/>
            <a:ext cx="11506200" cy="95631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 b="1"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Large standout sub heading</a:t>
            </a:r>
          </a:p>
        </p:txBody>
      </p:sp>
    </p:spTree>
    <p:extLst>
      <p:ext uri="{BB962C8B-B14F-4D97-AF65-F5344CB8AC3E}">
        <p14:creationId xmlns:p14="http://schemas.microsoft.com/office/powerpoint/2010/main" val="2926718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0C0C3A-7BC1-B9C1-F2E1-5E95B1BA82F0}"/>
              </a:ext>
            </a:extLst>
          </p:cNvPr>
          <p:cNvSpPr/>
          <p:nvPr userDrawn="1"/>
        </p:nvSpPr>
        <p:spPr>
          <a:xfrm>
            <a:off x="6255857" y="1272326"/>
            <a:ext cx="5616102" cy="4582160"/>
          </a:xfrm>
          <a:prstGeom prst="roundRect">
            <a:avLst>
              <a:gd name="adj" fmla="val 41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A7FD42E-E914-43DB-69EC-85BCB7FE7B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1000" y="1272326"/>
            <a:ext cx="4911725" cy="41338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308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C31CFF-643A-2015-80FD-D057AB8E5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691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C31CFF-643A-2015-80FD-D057AB8E5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07E3-662A-5E9D-94EC-773E79219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8" y="1798320"/>
            <a:ext cx="4205922" cy="49244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77A1B9-2A01-03EB-36EF-FA53C974E4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1438" y="2772983"/>
            <a:ext cx="4205922" cy="49244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E69196-A4E0-2E8D-5A7C-1B54DDF390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1438" y="3747646"/>
            <a:ext cx="4205922" cy="49244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02B9A78-89B9-1C48-6ED0-C2C42645D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1438" y="4722309"/>
            <a:ext cx="4205922" cy="49244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E32A3FD-783F-E9A6-7D37-974512B930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2798" y="1798320"/>
            <a:ext cx="4205922" cy="49244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C5D2FDF-9047-406A-693A-FFBE5365BC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42798" y="2772983"/>
            <a:ext cx="4205922" cy="49244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15805D4-F26A-2F50-004C-E4A8A288F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42798" y="3747646"/>
            <a:ext cx="4205922" cy="49244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1501BD6-017B-AD5C-EE8C-46755A1E5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42798" y="4722309"/>
            <a:ext cx="4205922" cy="49244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6" name="Rectangle: Rounded Corners 146">
            <a:extLst>
              <a:ext uri="{FF2B5EF4-FFF2-40B4-BE49-F238E27FC236}">
                <a16:creationId xmlns:a16="http://schemas.microsoft.com/office/drawing/2014/main" id="{73A01DC0-9B9D-5990-A53A-56FA1AEB3B39}"/>
              </a:ext>
            </a:extLst>
          </p:cNvPr>
          <p:cNvSpPr>
            <a:spLocks noChangeAspect="1"/>
          </p:cNvSpPr>
          <p:nvPr userDrawn="1"/>
        </p:nvSpPr>
        <p:spPr>
          <a:xfrm>
            <a:off x="6370848" y="1810552"/>
            <a:ext cx="493776" cy="468296"/>
          </a:xfrm>
          <a:prstGeom prst="roundRect">
            <a:avLst/>
          </a:prstGeom>
          <a:solidFill>
            <a:srgbClr val="C6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>
                <a:latin typeface="+mj-lt"/>
              </a:rPr>
              <a:t>5.</a:t>
            </a:r>
          </a:p>
        </p:txBody>
      </p:sp>
      <p:sp>
        <p:nvSpPr>
          <p:cNvPr id="17" name="Rectangle: Rounded Corners 147">
            <a:extLst>
              <a:ext uri="{FF2B5EF4-FFF2-40B4-BE49-F238E27FC236}">
                <a16:creationId xmlns:a16="http://schemas.microsoft.com/office/drawing/2014/main" id="{94AB1B1F-19D1-EC3F-F87D-A69C2EA4F1D7}"/>
              </a:ext>
            </a:extLst>
          </p:cNvPr>
          <p:cNvSpPr>
            <a:spLocks noChangeAspect="1"/>
          </p:cNvSpPr>
          <p:nvPr userDrawn="1"/>
        </p:nvSpPr>
        <p:spPr>
          <a:xfrm>
            <a:off x="556177" y="1810552"/>
            <a:ext cx="493776" cy="468296"/>
          </a:xfrm>
          <a:prstGeom prst="roundRect">
            <a:avLst/>
          </a:prstGeom>
          <a:solidFill>
            <a:srgbClr val="C6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+mj-lt"/>
              </a:rPr>
              <a:t>1.</a:t>
            </a:r>
          </a:p>
        </p:txBody>
      </p:sp>
      <p:sp>
        <p:nvSpPr>
          <p:cNvPr id="18" name="Rectangle: Rounded Corners 148">
            <a:extLst>
              <a:ext uri="{FF2B5EF4-FFF2-40B4-BE49-F238E27FC236}">
                <a16:creationId xmlns:a16="http://schemas.microsoft.com/office/drawing/2014/main" id="{5DAAF884-0FED-2263-AFB4-9990DAF37A2B}"/>
              </a:ext>
            </a:extLst>
          </p:cNvPr>
          <p:cNvSpPr>
            <a:spLocks noChangeAspect="1"/>
          </p:cNvSpPr>
          <p:nvPr userDrawn="1"/>
        </p:nvSpPr>
        <p:spPr>
          <a:xfrm>
            <a:off x="6370848" y="2785277"/>
            <a:ext cx="493776" cy="468296"/>
          </a:xfrm>
          <a:prstGeom prst="roundRect">
            <a:avLst/>
          </a:prstGeom>
          <a:solidFill>
            <a:srgbClr val="C6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>
                <a:latin typeface="+mj-lt"/>
              </a:rPr>
              <a:t>6.</a:t>
            </a:r>
          </a:p>
        </p:txBody>
      </p:sp>
      <p:sp>
        <p:nvSpPr>
          <p:cNvPr id="19" name="Rectangle: Rounded Corners 149">
            <a:extLst>
              <a:ext uri="{FF2B5EF4-FFF2-40B4-BE49-F238E27FC236}">
                <a16:creationId xmlns:a16="http://schemas.microsoft.com/office/drawing/2014/main" id="{E103EA95-74CE-EEB8-ED55-5B85A865CCEC}"/>
              </a:ext>
            </a:extLst>
          </p:cNvPr>
          <p:cNvSpPr>
            <a:spLocks noChangeAspect="1"/>
          </p:cNvSpPr>
          <p:nvPr userDrawn="1"/>
        </p:nvSpPr>
        <p:spPr>
          <a:xfrm>
            <a:off x="556177" y="2785277"/>
            <a:ext cx="493776" cy="468296"/>
          </a:xfrm>
          <a:prstGeom prst="roundRect">
            <a:avLst/>
          </a:prstGeom>
          <a:solidFill>
            <a:srgbClr val="C6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+mj-lt"/>
              </a:rPr>
              <a:t>2.</a:t>
            </a:r>
          </a:p>
        </p:txBody>
      </p:sp>
      <p:sp>
        <p:nvSpPr>
          <p:cNvPr id="20" name="Rectangle: Rounded Corners 150">
            <a:extLst>
              <a:ext uri="{FF2B5EF4-FFF2-40B4-BE49-F238E27FC236}">
                <a16:creationId xmlns:a16="http://schemas.microsoft.com/office/drawing/2014/main" id="{BB413F22-CED0-D902-B999-F4D39E5B8329}"/>
              </a:ext>
            </a:extLst>
          </p:cNvPr>
          <p:cNvSpPr>
            <a:spLocks noChangeAspect="1"/>
          </p:cNvSpPr>
          <p:nvPr userDrawn="1"/>
        </p:nvSpPr>
        <p:spPr>
          <a:xfrm>
            <a:off x="6370848" y="3760002"/>
            <a:ext cx="493776" cy="468296"/>
          </a:xfrm>
          <a:prstGeom prst="roundRect">
            <a:avLst/>
          </a:prstGeom>
          <a:solidFill>
            <a:srgbClr val="C6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>
                <a:latin typeface="+mj-lt"/>
              </a:rPr>
              <a:t>7.</a:t>
            </a:r>
          </a:p>
        </p:txBody>
      </p:sp>
      <p:sp>
        <p:nvSpPr>
          <p:cNvPr id="21" name="Rectangle: Rounded Corners 151">
            <a:extLst>
              <a:ext uri="{FF2B5EF4-FFF2-40B4-BE49-F238E27FC236}">
                <a16:creationId xmlns:a16="http://schemas.microsoft.com/office/drawing/2014/main" id="{24EB5DFA-CBE4-6B6B-8DBE-B0681287E5FC}"/>
              </a:ext>
            </a:extLst>
          </p:cNvPr>
          <p:cNvSpPr>
            <a:spLocks noChangeAspect="1"/>
          </p:cNvSpPr>
          <p:nvPr userDrawn="1"/>
        </p:nvSpPr>
        <p:spPr>
          <a:xfrm>
            <a:off x="556177" y="3760002"/>
            <a:ext cx="493776" cy="468296"/>
          </a:xfrm>
          <a:prstGeom prst="roundRect">
            <a:avLst/>
          </a:prstGeom>
          <a:solidFill>
            <a:srgbClr val="C6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+mj-lt"/>
              </a:rPr>
              <a:t>3.</a:t>
            </a:r>
          </a:p>
        </p:txBody>
      </p:sp>
      <p:sp>
        <p:nvSpPr>
          <p:cNvPr id="22" name="Rectangle: Rounded Corners 152">
            <a:extLst>
              <a:ext uri="{FF2B5EF4-FFF2-40B4-BE49-F238E27FC236}">
                <a16:creationId xmlns:a16="http://schemas.microsoft.com/office/drawing/2014/main" id="{3A81F2E4-400E-2974-B73A-60C13A510E41}"/>
              </a:ext>
            </a:extLst>
          </p:cNvPr>
          <p:cNvSpPr>
            <a:spLocks noChangeAspect="1"/>
          </p:cNvSpPr>
          <p:nvPr userDrawn="1"/>
        </p:nvSpPr>
        <p:spPr>
          <a:xfrm>
            <a:off x="556177" y="4734727"/>
            <a:ext cx="493776" cy="468296"/>
          </a:xfrm>
          <a:prstGeom prst="roundRect">
            <a:avLst/>
          </a:prstGeom>
          <a:solidFill>
            <a:srgbClr val="C6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+mj-lt"/>
              </a:rPr>
              <a:t>4.</a:t>
            </a:r>
          </a:p>
        </p:txBody>
      </p:sp>
      <p:sp>
        <p:nvSpPr>
          <p:cNvPr id="23" name="Rectangle: Rounded Corners 150">
            <a:extLst>
              <a:ext uri="{FF2B5EF4-FFF2-40B4-BE49-F238E27FC236}">
                <a16:creationId xmlns:a16="http://schemas.microsoft.com/office/drawing/2014/main" id="{023DEAA2-21D6-0422-96C2-782130FDE224}"/>
              </a:ext>
            </a:extLst>
          </p:cNvPr>
          <p:cNvSpPr>
            <a:spLocks noChangeAspect="1"/>
          </p:cNvSpPr>
          <p:nvPr userDrawn="1"/>
        </p:nvSpPr>
        <p:spPr>
          <a:xfrm>
            <a:off x="6370848" y="4734382"/>
            <a:ext cx="493776" cy="468296"/>
          </a:xfrm>
          <a:prstGeom prst="roundRect">
            <a:avLst/>
          </a:prstGeom>
          <a:solidFill>
            <a:srgbClr val="C6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>
                <a:latin typeface="+mj-lt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503440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45799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E517A-01FA-509C-51D1-05FE98A1C9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1000" y="2994128"/>
            <a:ext cx="4579938" cy="2545398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600"/>
            </a:lvl1pPr>
            <a:lvl2pPr>
              <a:lnSpc>
                <a:spcPct val="100000"/>
              </a:lnSpc>
              <a:spcAft>
                <a:spcPts val="1000"/>
              </a:spcAft>
              <a:defRPr sz="1600"/>
            </a:lvl2pPr>
            <a:lvl3pPr>
              <a:lnSpc>
                <a:spcPct val="100000"/>
              </a:lnSpc>
              <a:spcAft>
                <a:spcPts val="1000"/>
              </a:spcAft>
              <a:defRPr sz="1600"/>
            </a:lvl3pPr>
            <a:lvl4pPr>
              <a:lnSpc>
                <a:spcPct val="100000"/>
              </a:lnSpc>
              <a:spcAft>
                <a:spcPts val="1000"/>
              </a:spcAft>
              <a:defRPr sz="1600"/>
            </a:lvl4pPr>
            <a:lvl5pPr>
              <a:lnSpc>
                <a:spcPct val="100000"/>
              </a:lnSpc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980323C-64E9-12DC-CB7F-03B848D4BF9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5723" y="1171967"/>
            <a:ext cx="4189095" cy="4514078"/>
          </a:xfrm>
          <a:prstGeom prst="roundRect">
            <a:avLst>
              <a:gd name="adj" fmla="val 2342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8BFCBD-7E2E-7278-750C-0B4DC40CF4CD}"/>
              </a:ext>
            </a:extLst>
          </p:cNvPr>
          <p:cNvSpPr>
            <a:spLocks/>
          </p:cNvSpPr>
          <p:nvPr userDrawn="1"/>
        </p:nvSpPr>
        <p:spPr>
          <a:xfrm rot="5400000">
            <a:off x="4567157" y="2646679"/>
            <a:ext cx="5258178" cy="1564654"/>
          </a:xfrm>
          <a:custGeom>
            <a:avLst/>
            <a:gdLst>
              <a:gd name="connsiteX0" fmla="*/ 0 w 5258178"/>
              <a:gd name="connsiteY0" fmla="*/ 1564654 h 1564654"/>
              <a:gd name="connsiteX1" fmla="*/ 0 w 5258178"/>
              <a:gd name="connsiteY1" fmla="*/ 847898 h 1564654"/>
              <a:gd name="connsiteX2" fmla="*/ 0 w 5258178"/>
              <a:gd name="connsiteY2" fmla="*/ 847898 h 1564654"/>
              <a:gd name="connsiteX3" fmla="*/ 0 w 5258178"/>
              <a:gd name="connsiteY3" fmla="*/ 32916 h 1564654"/>
              <a:gd name="connsiteX4" fmla="*/ 32916 w 5258178"/>
              <a:gd name="connsiteY4" fmla="*/ 0 h 1564654"/>
              <a:gd name="connsiteX5" fmla="*/ 65832 w 5258178"/>
              <a:gd name="connsiteY5" fmla="*/ 32916 h 1564654"/>
              <a:gd name="connsiteX6" fmla="*/ 65832 w 5258178"/>
              <a:gd name="connsiteY6" fmla="*/ 881484 h 1564654"/>
              <a:gd name="connsiteX7" fmla="*/ 65832 w 5258178"/>
              <a:gd name="connsiteY7" fmla="*/ 881485 h 1564654"/>
              <a:gd name="connsiteX8" fmla="*/ 65832 w 5258178"/>
              <a:gd name="connsiteY8" fmla="*/ 1498821 h 1564654"/>
              <a:gd name="connsiteX9" fmla="*/ 5192346 w 5258178"/>
              <a:gd name="connsiteY9" fmla="*/ 1498821 h 1564654"/>
              <a:gd name="connsiteX10" fmla="*/ 5192346 w 5258178"/>
              <a:gd name="connsiteY10" fmla="*/ 881484 h 1564654"/>
              <a:gd name="connsiteX11" fmla="*/ 5192346 w 5258178"/>
              <a:gd name="connsiteY11" fmla="*/ 847898 h 1564654"/>
              <a:gd name="connsiteX12" fmla="*/ 5192346 w 5258178"/>
              <a:gd name="connsiteY12" fmla="*/ 32916 h 1564654"/>
              <a:gd name="connsiteX13" fmla="*/ 5225262 w 5258178"/>
              <a:gd name="connsiteY13" fmla="*/ 0 h 1564654"/>
              <a:gd name="connsiteX14" fmla="*/ 5258178 w 5258178"/>
              <a:gd name="connsiteY14" fmla="*/ 32916 h 1564654"/>
              <a:gd name="connsiteX15" fmla="*/ 5258178 w 5258178"/>
              <a:gd name="connsiteY15" fmla="*/ 847898 h 1564654"/>
              <a:gd name="connsiteX16" fmla="*/ 5258178 w 5258178"/>
              <a:gd name="connsiteY16" fmla="*/ 881484 h 1564654"/>
              <a:gd name="connsiteX17" fmla="*/ 5258178 w 5258178"/>
              <a:gd name="connsiteY17" fmla="*/ 1564654 h 1564654"/>
              <a:gd name="connsiteX18" fmla="*/ 5192346 w 5258178"/>
              <a:gd name="connsiteY18" fmla="*/ 1564654 h 1564654"/>
              <a:gd name="connsiteX19" fmla="*/ 5192346 w 5258178"/>
              <a:gd name="connsiteY19" fmla="*/ 1564653 h 1564654"/>
              <a:gd name="connsiteX20" fmla="*/ 65832 w 5258178"/>
              <a:gd name="connsiteY20" fmla="*/ 1564653 h 1564654"/>
              <a:gd name="connsiteX21" fmla="*/ 65832 w 5258178"/>
              <a:gd name="connsiteY21" fmla="*/ 1564654 h 156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8178" h="1564654">
                <a:moveTo>
                  <a:pt x="0" y="1564654"/>
                </a:moveTo>
                <a:lnTo>
                  <a:pt x="0" y="847898"/>
                </a:lnTo>
                <a:lnTo>
                  <a:pt x="0" y="847898"/>
                </a:lnTo>
                <a:lnTo>
                  <a:pt x="0" y="32916"/>
                </a:lnTo>
                <a:cubicBezTo>
                  <a:pt x="0" y="14737"/>
                  <a:pt x="14737" y="0"/>
                  <a:pt x="32916" y="0"/>
                </a:cubicBezTo>
                <a:cubicBezTo>
                  <a:pt x="51095" y="0"/>
                  <a:pt x="65832" y="14737"/>
                  <a:pt x="65832" y="32916"/>
                </a:cubicBezTo>
                <a:lnTo>
                  <a:pt x="65832" y="881484"/>
                </a:lnTo>
                <a:lnTo>
                  <a:pt x="65832" y="881485"/>
                </a:lnTo>
                <a:lnTo>
                  <a:pt x="65832" y="1498821"/>
                </a:lnTo>
                <a:lnTo>
                  <a:pt x="5192346" y="1498821"/>
                </a:lnTo>
                <a:lnTo>
                  <a:pt x="5192346" y="881484"/>
                </a:lnTo>
                <a:lnTo>
                  <a:pt x="5192346" y="847898"/>
                </a:lnTo>
                <a:lnTo>
                  <a:pt x="5192346" y="32916"/>
                </a:lnTo>
                <a:cubicBezTo>
                  <a:pt x="5192346" y="14737"/>
                  <a:pt x="5207083" y="0"/>
                  <a:pt x="5225262" y="0"/>
                </a:cubicBezTo>
                <a:cubicBezTo>
                  <a:pt x="5243441" y="0"/>
                  <a:pt x="5258178" y="14737"/>
                  <a:pt x="5258178" y="32916"/>
                </a:cubicBezTo>
                <a:lnTo>
                  <a:pt x="5258178" y="847898"/>
                </a:lnTo>
                <a:lnTo>
                  <a:pt x="5258178" y="881484"/>
                </a:lnTo>
                <a:lnTo>
                  <a:pt x="5258178" y="1564654"/>
                </a:lnTo>
                <a:lnTo>
                  <a:pt x="5192346" y="1564654"/>
                </a:lnTo>
                <a:lnTo>
                  <a:pt x="5192346" y="1564653"/>
                </a:lnTo>
                <a:lnTo>
                  <a:pt x="65832" y="1564653"/>
                </a:lnTo>
                <a:lnTo>
                  <a:pt x="65832" y="15646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E3E526F-BC5D-6A5F-BA26-0BE0973873E6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8015207" y="2646679"/>
            <a:ext cx="5258178" cy="1564654"/>
          </a:xfrm>
          <a:custGeom>
            <a:avLst/>
            <a:gdLst>
              <a:gd name="connsiteX0" fmla="*/ 0 w 5258178"/>
              <a:gd name="connsiteY0" fmla="*/ 1564654 h 1564654"/>
              <a:gd name="connsiteX1" fmla="*/ 0 w 5258178"/>
              <a:gd name="connsiteY1" fmla="*/ 847898 h 1564654"/>
              <a:gd name="connsiteX2" fmla="*/ 0 w 5258178"/>
              <a:gd name="connsiteY2" fmla="*/ 847898 h 1564654"/>
              <a:gd name="connsiteX3" fmla="*/ 0 w 5258178"/>
              <a:gd name="connsiteY3" fmla="*/ 32916 h 1564654"/>
              <a:gd name="connsiteX4" fmla="*/ 32916 w 5258178"/>
              <a:gd name="connsiteY4" fmla="*/ 0 h 1564654"/>
              <a:gd name="connsiteX5" fmla="*/ 65832 w 5258178"/>
              <a:gd name="connsiteY5" fmla="*/ 32916 h 1564654"/>
              <a:gd name="connsiteX6" fmla="*/ 65832 w 5258178"/>
              <a:gd name="connsiteY6" fmla="*/ 881484 h 1564654"/>
              <a:gd name="connsiteX7" fmla="*/ 65832 w 5258178"/>
              <a:gd name="connsiteY7" fmla="*/ 881485 h 1564654"/>
              <a:gd name="connsiteX8" fmla="*/ 65832 w 5258178"/>
              <a:gd name="connsiteY8" fmla="*/ 1498821 h 1564654"/>
              <a:gd name="connsiteX9" fmla="*/ 5192346 w 5258178"/>
              <a:gd name="connsiteY9" fmla="*/ 1498821 h 1564654"/>
              <a:gd name="connsiteX10" fmla="*/ 5192346 w 5258178"/>
              <a:gd name="connsiteY10" fmla="*/ 881484 h 1564654"/>
              <a:gd name="connsiteX11" fmla="*/ 5192346 w 5258178"/>
              <a:gd name="connsiteY11" fmla="*/ 847898 h 1564654"/>
              <a:gd name="connsiteX12" fmla="*/ 5192346 w 5258178"/>
              <a:gd name="connsiteY12" fmla="*/ 32916 h 1564654"/>
              <a:gd name="connsiteX13" fmla="*/ 5225262 w 5258178"/>
              <a:gd name="connsiteY13" fmla="*/ 0 h 1564654"/>
              <a:gd name="connsiteX14" fmla="*/ 5258178 w 5258178"/>
              <a:gd name="connsiteY14" fmla="*/ 32916 h 1564654"/>
              <a:gd name="connsiteX15" fmla="*/ 5258178 w 5258178"/>
              <a:gd name="connsiteY15" fmla="*/ 847898 h 1564654"/>
              <a:gd name="connsiteX16" fmla="*/ 5258178 w 5258178"/>
              <a:gd name="connsiteY16" fmla="*/ 881484 h 1564654"/>
              <a:gd name="connsiteX17" fmla="*/ 5258178 w 5258178"/>
              <a:gd name="connsiteY17" fmla="*/ 1564654 h 1564654"/>
              <a:gd name="connsiteX18" fmla="*/ 5192346 w 5258178"/>
              <a:gd name="connsiteY18" fmla="*/ 1564654 h 1564654"/>
              <a:gd name="connsiteX19" fmla="*/ 5192346 w 5258178"/>
              <a:gd name="connsiteY19" fmla="*/ 1564653 h 1564654"/>
              <a:gd name="connsiteX20" fmla="*/ 65832 w 5258178"/>
              <a:gd name="connsiteY20" fmla="*/ 1564653 h 1564654"/>
              <a:gd name="connsiteX21" fmla="*/ 65832 w 5258178"/>
              <a:gd name="connsiteY21" fmla="*/ 1564654 h 156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8178" h="1564654">
                <a:moveTo>
                  <a:pt x="0" y="1564654"/>
                </a:moveTo>
                <a:lnTo>
                  <a:pt x="0" y="847898"/>
                </a:lnTo>
                <a:lnTo>
                  <a:pt x="0" y="847898"/>
                </a:lnTo>
                <a:lnTo>
                  <a:pt x="0" y="32916"/>
                </a:lnTo>
                <a:cubicBezTo>
                  <a:pt x="0" y="14737"/>
                  <a:pt x="14737" y="0"/>
                  <a:pt x="32916" y="0"/>
                </a:cubicBezTo>
                <a:cubicBezTo>
                  <a:pt x="51095" y="0"/>
                  <a:pt x="65832" y="14737"/>
                  <a:pt x="65832" y="32916"/>
                </a:cubicBezTo>
                <a:lnTo>
                  <a:pt x="65832" y="881484"/>
                </a:lnTo>
                <a:lnTo>
                  <a:pt x="65832" y="881485"/>
                </a:lnTo>
                <a:lnTo>
                  <a:pt x="65832" y="1498821"/>
                </a:lnTo>
                <a:lnTo>
                  <a:pt x="5192346" y="1498821"/>
                </a:lnTo>
                <a:lnTo>
                  <a:pt x="5192346" y="881484"/>
                </a:lnTo>
                <a:lnTo>
                  <a:pt x="5192346" y="847898"/>
                </a:lnTo>
                <a:lnTo>
                  <a:pt x="5192346" y="32916"/>
                </a:lnTo>
                <a:cubicBezTo>
                  <a:pt x="5192346" y="14737"/>
                  <a:pt x="5207083" y="0"/>
                  <a:pt x="5225262" y="0"/>
                </a:cubicBezTo>
                <a:cubicBezTo>
                  <a:pt x="5243441" y="0"/>
                  <a:pt x="5258178" y="14737"/>
                  <a:pt x="5258178" y="32916"/>
                </a:cubicBezTo>
                <a:lnTo>
                  <a:pt x="5258178" y="847898"/>
                </a:lnTo>
                <a:lnTo>
                  <a:pt x="5258178" y="881484"/>
                </a:lnTo>
                <a:lnTo>
                  <a:pt x="5258178" y="1564654"/>
                </a:lnTo>
                <a:lnTo>
                  <a:pt x="5192346" y="1564654"/>
                </a:lnTo>
                <a:lnTo>
                  <a:pt x="5192346" y="1564653"/>
                </a:lnTo>
                <a:lnTo>
                  <a:pt x="65832" y="1564653"/>
                </a:lnTo>
                <a:lnTo>
                  <a:pt x="65832" y="15646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B34611-763C-75BB-F1BA-92421DFDD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E5817D-F3A3-433F-A4BE-FFECC19F5A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999" y="1272008"/>
            <a:ext cx="4579938" cy="11581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017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DBE1F4A5-599D-4512-866B-9BB78A76DC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7" y="269397"/>
            <a:ext cx="5105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5AD4398A-1040-4345-936D-247F1C34550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5723" y="1171967"/>
            <a:ext cx="4189095" cy="4514078"/>
          </a:xfrm>
          <a:prstGeom prst="roundRect">
            <a:avLst>
              <a:gd name="adj" fmla="val 2342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E4C0741-305D-4615-9535-1C17D5D9A2D9}"/>
              </a:ext>
            </a:extLst>
          </p:cNvPr>
          <p:cNvSpPr>
            <a:spLocks/>
          </p:cNvSpPr>
          <p:nvPr userDrawn="1"/>
        </p:nvSpPr>
        <p:spPr>
          <a:xfrm rot="5400000">
            <a:off x="4567157" y="2646679"/>
            <a:ext cx="5258178" cy="1564654"/>
          </a:xfrm>
          <a:custGeom>
            <a:avLst/>
            <a:gdLst>
              <a:gd name="connsiteX0" fmla="*/ 0 w 5258178"/>
              <a:gd name="connsiteY0" fmla="*/ 1564654 h 1564654"/>
              <a:gd name="connsiteX1" fmla="*/ 0 w 5258178"/>
              <a:gd name="connsiteY1" fmla="*/ 847898 h 1564654"/>
              <a:gd name="connsiteX2" fmla="*/ 0 w 5258178"/>
              <a:gd name="connsiteY2" fmla="*/ 847898 h 1564654"/>
              <a:gd name="connsiteX3" fmla="*/ 0 w 5258178"/>
              <a:gd name="connsiteY3" fmla="*/ 32916 h 1564654"/>
              <a:gd name="connsiteX4" fmla="*/ 32916 w 5258178"/>
              <a:gd name="connsiteY4" fmla="*/ 0 h 1564654"/>
              <a:gd name="connsiteX5" fmla="*/ 65832 w 5258178"/>
              <a:gd name="connsiteY5" fmla="*/ 32916 h 1564654"/>
              <a:gd name="connsiteX6" fmla="*/ 65832 w 5258178"/>
              <a:gd name="connsiteY6" fmla="*/ 881484 h 1564654"/>
              <a:gd name="connsiteX7" fmla="*/ 65832 w 5258178"/>
              <a:gd name="connsiteY7" fmla="*/ 881485 h 1564654"/>
              <a:gd name="connsiteX8" fmla="*/ 65832 w 5258178"/>
              <a:gd name="connsiteY8" fmla="*/ 1498821 h 1564654"/>
              <a:gd name="connsiteX9" fmla="*/ 5192346 w 5258178"/>
              <a:gd name="connsiteY9" fmla="*/ 1498821 h 1564654"/>
              <a:gd name="connsiteX10" fmla="*/ 5192346 w 5258178"/>
              <a:gd name="connsiteY10" fmla="*/ 881484 h 1564654"/>
              <a:gd name="connsiteX11" fmla="*/ 5192346 w 5258178"/>
              <a:gd name="connsiteY11" fmla="*/ 847898 h 1564654"/>
              <a:gd name="connsiteX12" fmla="*/ 5192346 w 5258178"/>
              <a:gd name="connsiteY12" fmla="*/ 32916 h 1564654"/>
              <a:gd name="connsiteX13" fmla="*/ 5225262 w 5258178"/>
              <a:gd name="connsiteY13" fmla="*/ 0 h 1564654"/>
              <a:gd name="connsiteX14" fmla="*/ 5258178 w 5258178"/>
              <a:gd name="connsiteY14" fmla="*/ 32916 h 1564654"/>
              <a:gd name="connsiteX15" fmla="*/ 5258178 w 5258178"/>
              <a:gd name="connsiteY15" fmla="*/ 847898 h 1564654"/>
              <a:gd name="connsiteX16" fmla="*/ 5258178 w 5258178"/>
              <a:gd name="connsiteY16" fmla="*/ 881484 h 1564654"/>
              <a:gd name="connsiteX17" fmla="*/ 5258178 w 5258178"/>
              <a:gd name="connsiteY17" fmla="*/ 1564654 h 1564654"/>
              <a:gd name="connsiteX18" fmla="*/ 5192346 w 5258178"/>
              <a:gd name="connsiteY18" fmla="*/ 1564654 h 1564654"/>
              <a:gd name="connsiteX19" fmla="*/ 5192346 w 5258178"/>
              <a:gd name="connsiteY19" fmla="*/ 1564653 h 1564654"/>
              <a:gd name="connsiteX20" fmla="*/ 65832 w 5258178"/>
              <a:gd name="connsiteY20" fmla="*/ 1564653 h 1564654"/>
              <a:gd name="connsiteX21" fmla="*/ 65832 w 5258178"/>
              <a:gd name="connsiteY21" fmla="*/ 1564654 h 156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8178" h="1564654">
                <a:moveTo>
                  <a:pt x="0" y="1564654"/>
                </a:moveTo>
                <a:lnTo>
                  <a:pt x="0" y="847898"/>
                </a:lnTo>
                <a:lnTo>
                  <a:pt x="0" y="847898"/>
                </a:lnTo>
                <a:lnTo>
                  <a:pt x="0" y="32916"/>
                </a:lnTo>
                <a:cubicBezTo>
                  <a:pt x="0" y="14737"/>
                  <a:pt x="14737" y="0"/>
                  <a:pt x="32916" y="0"/>
                </a:cubicBezTo>
                <a:cubicBezTo>
                  <a:pt x="51095" y="0"/>
                  <a:pt x="65832" y="14737"/>
                  <a:pt x="65832" y="32916"/>
                </a:cubicBezTo>
                <a:lnTo>
                  <a:pt x="65832" y="881484"/>
                </a:lnTo>
                <a:lnTo>
                  <a:pt x="65832" y="881485"/>
                </a:lnTo>
                <a:lnTo>
                  <a:pt x="65832" y="1498821"/>
                </a:lnTo>
                <a:lnTo>
                  <a:pt x="5192346" y="1498821"/>
                </a:lnTo>
                <a:lnTo>
                  <a:pt x="5192346" y="881484"/>
                </a:lnTo>
                <a:lnTo>
                  <a:pt x="5192346" y="847898"/>
                </a:lnTo>
                <a:lnTo>
                  <a:pt x="5192346" y="32916"/>
                </a:lnTo>
                <a:cubicBezTo>
                  <a:pt x="5192346" y="14737"/>
                  <a:pt x="5207083" y="0"/>
                  <a:pt x="5225262" y="0"/>
                </a:cubicBezTo>
                <a:cubicBezTo>
                  <a:pt x="5243441" y="0"/>
                  <a:pt x="5258178" y="14737"/>
                  <a:pt x="5258178" y="32916"/>
                </a:cubicBezTo>
                <a:lnTo>
                  <a:pt x="5258178" y="847898"/>
                </a:lnTo>
                <a:lnTo>
                  <a:pt x="5258178" y="881484"/>
                </a:lnTo>
                <a:lnTo>
                  <a:pt x="5258178" y="1564654"/>
                </a:lnTo>
                <a:lnTo>
                  <a:pt x="5192346" y="1564654"/>
                </a:lnTo>
                <a:lnTo>
                  <a:pt x="5192346" y="1564653"/>
                </a:lnTo>
                <a:lnTo>
                  <a:pt x="65832" y="1564653"/>
                </a:lnTo>
                <a:lnTo>
                  <a:pt x="65832" y="15646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7309A43-8390-456A-9BF7-2C0EECA8A692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8015207" y="2646679"/>
            <a:ext cx="5258178" cy="1564654"/>
          </a:xfrm>
          <a:custGeom>
            <a:avLst/>
            <a:gdLst>
              <a:gd name="connsiteX0" fmla="*/ 0 w 5258178"/>
              <a:gd name="connsiteY0" fmla="*/ 1564654 h 1564654"/>
              <a:gd name="connsiteX1" fmla="*/ 0 w 5258178"/>
              <a:gd name="connsiteY1" fmla="*/ 847898 h 1564654"/>
              <a:gd name="connsiteX2" fmla="*/ 0 w 5258178"/>
              <a:gd name="connsiteY2" fmla="*/ 847898 h 1564654"/>
              <a:gd name="connsiteX3" fmla="*/ 0 w 5258178"/>
              <a:gd name="connsiteY3" fmla="*/ 32916 h 1564654"/>
              <a:gd name="connsiteX4" fmla="*/ 32916 w 5258178"/>
              <a:gd name="connsiteY4" fmla="*/ 0 h 1564654"/>
              <a:gd name="connsiteX5" fmla="*/ 65832 w 5258178"/>
              <a:gd name="connsiteY5" fmla="*/ 32916 h 1564654"/>
              <a:gd name="connsiteX6" fmla="*/ 65832 w 5258178"/>
              <a:gd name="connsiteY6" fmla="*/ 881484 h 1564654"/>
              <a:gd name="connsiteX7" fmla="*/ 65832 w 5258178"/>
              <a:gd name="connsiteY7" fmla="*/ 881485 h 1564654"/>
              <a:gd name="connsiteX8" fmla="*/ 65832 w 5258178"/>
              <a:gd name="connsiteY8" fmla="*/ 1498821 h 1564654"/>
              <a:gd name="connsiteX9" fmla="*/ 5192346 w 5258178"/>
              <a:gd name="connsiteY9" fmla="*/ 1498821 h 1564654"/>
              <a:gd name="connsiteX10" fmla="*/ 5192346 w 5258178"/>
              <a:gd name="connsiteY10" fmla="*/ 881484 h 1564654"/>
              <a:gd name="connsiteX11" fmla="*/ 5192346 w 5258178"/>
              <a:gd name="connsiteY11" fmla="*/ 847898 h 1564654"/>
              <a:gd name="connsiteX12" fmla="*/ 5192346 w 5258178"/>
              <a:gd name="connsiteY12" fmla="*/ 32916 h 1564654"/>
              <a:gd name="connsiteX13" fmla="*/ 5225262 w 5258178"/>
              <a:gd name="connsiteY13" fmla="*/ 0 h 1564654"/>
              <a:gd name="connsiteX14" fmla="*/ 5258178 w 5258178"/>
              <a:gd name="connsiteY14" fmla="*/ 32916 h 1564654"/>
              <a:gd name="connsiteX15" fmla="*/ 5258178 w 5258178"/>
              <a:gd name="connsiteY15" fmla="*/ 847898 h 1564654"/>
              <a:gd name="connsiteX16" fmla="*/ 5258178 w 5258178"/>
              <a:gd name="connsiteY16" fmla="*/ 881484 h 1564654"/>
              <a:gd name="connsiteX17" fmla="*/ 5258178 w 5258178"/>
              <a:gd name="connsiteY17" fmla="*/ 1564654 h 1564654"/>
              <a:gd name="connsiteX18" fmla="*/ 5192346 w 5258178"/>
              <a:gd name="connsiteY18" fmla="*/ 1564654 h 1564654"/>
              <a:gd name="connsiteX19" fmla="*/ 5192346 w 5258178"/>
              <a:gd name="connsiteY19" fmla="*/ 1564653 h 1564654"/>
              <a:gd name="connsiteX20" fmla="*/ 65832 w 5258178"/>
              <a:gd name="connsiteY20" fmla="*/ 1564653 h 1564654"/>
              <a:gd name="connsiteX21" fmla="*/ 65832 w 5258178"/>
              <a:gd name="connsiteY21" fmla="*/ 1564654 h 156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8178" h="1564654">
                <a:moveTo>
                  <a:pt x="0" y="1564654"/>
                </a:moveTo>
                <a:lnTo>
                  <a:pt x="0" y="847898"/>
                </a:lnTo>
                <a:lnTo>
                  <a:pt x="0" y="847898"/>
                </a:lnTo>
                <a:lnTo>
                  <a:pt x="0" y="32916"/>
                </a:lnTo>
                <a:cubicBezTo>
                  <a:pt x="0" y="14737"/>
                  <a:pt x="14737" y="0"/>
                  <a:pt x="32916" y="0"/>
                </a:cubicBezTo>
                <a:cubicBezTo>
                  <a:pt x="51095" y="0"/>
                  <a:pt x="65832" y="14737"/>
                  <a:pt x="65832" y="32916"/>
                </a:cubicBezTo>
                <a:lnTo>
                  <a:pt x="65832" y="881484"/>
                </a:lnTo>
                <a:lnTo>
                  <a:pt x="65832" y="881485"/>
                </a:lnTo>
                <a:lnTo>
                  <a:pt x="65832" y="1498821"/>
                </a:lnTo>
                <a:lnTo>
                  <a:pt x="5192346" y="1498821"/>
                </a:lnTo>
                <a:lnTo>
                  <a:pt x="5192346" y="881484"/>
                </a:lnTo>
                <a:lnTo>
                  <a:pt x="5192346" y="847898"/>
                </a:lnTo>
                <a:lnTo>
                  <a:pt x="5192346" y="32916"/>
                </a:lnTo>
                <a:cubicBezTo>
                  <a:pt x="5192346" y="14737"/>
                  <a:pt x="5207083" y="0"/>
                  <a:pt x="5225262" y="0"/>
                </a:cubicBezTo>
                <a:cubicBezTo>
                  <a:pt x="5243441" y="0"/>
                  <a:pt x="5258178" y="14737"/>
                  <a:pt x="5258178" y="32916"/>
                </a:cubicBezTo>
                <a:lnTo>
                  <a:pt x="5258178" y="847898"/>
                </a:lnTo>
                <a:lnTo>
                  <a:pt x="5258178" y="881484"/>
                </a:lnTo>
                <a:lnTo>
                  <a:pt x="5258178" y="1564654"/>
                </a:lnTo>
                <a:lnTo>
                  <a:pt x="5192346" y="1564654"/>
                </a:lnTo>
                <a:lnTo>
                  <a:pt x="5192346" y="1564653"/>
                </a:lnTo>
                <a:lnTo>
                  <a:pt x="65832" y="1564653"/>
                </a:lnTo>
                <a:lnTo>
                  <a:pt x="65832" y="15646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400E79B-022A-9DF9-B858-989B4E0A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2DBD2D4-B7A3-7FC6-CBAE-FE96E060059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66821" y="1272008"/>
            <a:ext cx="5105400" cy="11581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326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4632B68-1353-5909-4856-407C735A9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82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58CE1578-1221-4B67-8E1A-962C44A7EB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621" y="1302223"/>
            <a:ext cx="8187880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5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5F281E32-4448-4777-B14A-129D060099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4620" y="5497746"/>
            <a:ext cx="439200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Surname</a:t>
            </a:r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C2A127EF-2BF3-4A8F-B5E4-09B3101FA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620" y="5693344"/>
            <a:ext cx="439200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000000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98CBC75-14E1-5600-AE99-BF290ED929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4620" y="5888941"/>
            <a:ext cx="439200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000000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details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421F716-5476-585D-45B1-CA6CE2A12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243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658812" y="2126973"/>
            <a:ext cx="10982325" cy="421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6B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33333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B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33333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B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33333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B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33333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B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33333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641144" y="6345238"/>
            <a:ext cx="551278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ctrTitle"/>
          </p:nvPr>
        </p:nvSpPr>
        <p:spPr>
          <a:xfrm>
            <a:off x="658814" y="665922"/>
            <a:ext cx="10982324" cy="64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Poppins Thin"/>
              <a:buNone/>
              <a:defRPr sz="3600" b="0" i="0" u="none" strike="noStrike" cap="none">
                <a:solidFill>
                  <a:srgbClr val="333333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2"/>
          </p:nvPr>
        </p:nvSpPr>
        <p:spPr>
          <a:xfrm>
            <a:off x="658814" y="1311966"/>
            <a:ext cx="109823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56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>
          <a:xfrm>
            <a:off x="381000" y="1348822"/>
            <a:ext cx="8284535" cy="14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11569672" y="6480802"/>
            <a:ext cx="30228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EAC72D-F470-D8E1-4F23-985A4CA99F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1348822"/>
            <a:ext cx="8284535" cy="14794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400" b="1"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FD552D-53C2-A1A6-60C6-BFF05B621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9672" y="6480802"/>
            <a:ext cx="302287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631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and Content">
  <p:cSld name="35_Title and Content"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body" idx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2"/>
          </p:nvPr>
        </p:nvSpPr>
        <p:spPr>
          <a:xfrm>
            <a:off x="380999" y="1261376"/>
            <a:ext cx="4579938" cy="115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7496943E-9EF7-BEB2-0144-0705D1C86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58913"/>
            <a:ext cx="145843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EAC72D-F470-D8E1-4F23-985A4CA99F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1348822"/>
            <a:ext cx="8284535" cy="37654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500" b="1"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Statement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7643F8-8062-3952-056A-98F2FD1DB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14" y="6480802"/>
            <a:ext cx="376645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B4557AB-BA07-4296-93BC-AE73EE4525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999" y="5412515"/>
            <a:ext cx="4579938" cy="2308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D54418E-CD83-4D60-993B-3A23928F2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99" y="5718571"/>
            <a:ext cx="4579938" cy="2308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19176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58913"/>
            <a:ext cx="145843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EAC72D-F470-D8E1-4F23-985A4CA99F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1348822"/>
            <a:ext cx="6266543" cy="37654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800" b="1"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Statement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7643F8-8062-3952-056A-98F2FD1DB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14" y="6480802"/>
            <a:ext cx="376645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92E71EB-4768-9DF7-BAE5-5FF06B86F0E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9855" y="1171967"/>
            <a:ext cx="4189095" cy="4514078"/>
          </a:xfrm>
          <a:prstGeom prst="roundRect">
            <a:avLst>
              <a:gd name="adj" fmla="val 2342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8BE77C-E177-39A4-03D6-8ECDF5A257F3}"/>
              </a:ext>
            </a:extLst>
          </p:cNvPr>
          <p:cNvSpPr>
            <a:spLocks/>
          </p:cNvSpPr>
          <p:nvPr userDrawn="1"/>
        </p:nvSpPr>
        <p:spPr>
          <a:xfrm rot="5400000">
            <a:off x="5041289" y="2646679"/>
            <a:ext cx="5258178" cy="1564654"/>
          </a:xfrm>
          <a:custGeom>
            <a:avLst/>
            <a:gdLst>
              <a:gd name="connsiteX0" fmla="*/ 0 w 5258178"/>
              <a:gd name="connsiteY0" fmla="*/ 1564654 h 1564654"/>
              <a:gd name="connsiteX1" fmla="*/ 0 w 5258178"/>
              <a:gd name="connsiteY1" fmla="*/ 847898 h 1564654"/>
              <a:gd name="connsiteX2" fmla="*/ 0 w 5258178"/>
              <a:gd name="connsiteY2" fmla="*/ 847898 h 1564654"/>
              <a:gd name="connsiteX3" fmla="*/ 0 w 5258178"/>
              <a:gd name="connsiteY3" fmla="*/ 32916 h 1564654"/>
              <a:gd name="connsiteX4" fmla="*/ 32916 w 5258178"/>
              <a:gd name="connsiteY4" fmla="*/ 0 h 1564654"/>
              <a:gd name="connsiteX5" fmla="*/ 65832 w 5258178"/>
              <a:gd name="connsiteY5" fmla="*/ 32916 h 1564654"/>
              <a:gd name="connsiteX6" fmla="*/ 65832 w 5258178"/>
              <a:gd name="connsiteY6" fmla="*/ 881484 h 1564654"/>
              <a:gd name="connsiteX7" fmla="*/ 65832 w 5258178"/>
              <a:gd name="connsiteY7" fmla="*/ 881485 h 1564654"/>
              <a:gd name="connsiteX8" fmla="*/ 65832 w 5258178"/>
              <a:gd name="connsiteY8" fmla="*/ 1498821 h 1564654"/>
              <a:gd name="connsiteX9" fmla="*/ 5192346 w 5258178"/>
              <a:gd name="connsiteY9" fmla="*/ 1498821 h 1564654"/>
              <a:gd name="connsiteX10" fmla="*/ 5192346 w 5258178"/>
              <a:gd name="connsiteY10" fmla="*/ 881484 h 1564654"/>
              <a:gd name="connsiteX11" fmla="*/ 5192346 w 5258178"/>
              <a:gd name="connsiteY11" fmla="*/ 847898 h 1564654"/>
              <a:gd name="connsiteX12" fmla="*/ 5192346 w 5258178"/>
              <a:gd name="connsiteY12" fmla="*/ 32916 h 1564654"/>
              <a:gd name="connsiteX13" fmla="*/ 5225262 w 5258178"/>
              <a:gd name="connsiteY13" fmla="*/ 0 h 1564654"/>
              <a:gd name="connsiteX14" fmla="*/ 5258178 w 5258178"/>
              <a:gd name="connsiteY14" fmla="*/ 32916 h 1564654"/>
              <a:gd name="connsiteX15" fmla="*/ 5258178 w 5258178"/>
              <a:gd name="connsiteY15" fmla="*/ 847898 h 1564654"/>
              <a:gd name="connsiteX16" fmla="*/ 5258178 w 5258178"/>
              <a:gd name="connsiteY16" fmla="*/ 881484 h 1564654"/>
              <a:gd name="connsiteX17" fmla="*/ 5258178 w 5258178"/>
              <a:gd name="connsiteY17" fmla="*/ 1564654 h 1564654"/>
              <a:gd name="connsiteX18" fmla="*/ 5192346 w 5258178"/>
              <a:gd name="connsiteY18" fmla="*/ 1564654 h 1564654"/>
              <a:gd name="connsiteX19" fmla="*/ 5192346 w 5258178"/>
              <a:gd name="connsiteY19" fmla="*/ 1564653 h 1564654"/>
              <a:gd name="connsiteX20" fmla="*/ 65832 w 5258178"/>
              <a:gd name="connsiteY20" fmla="*/ 1564653 h 1564654"/>
              <a:gd name="connsiteX21" fmla="*/ 65832 w 5258178"/>
              <a:gd name="connsiteY21" fmla="*/ 1564654 h 156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8178" h="1564654">
                <a:moveTo>
                  <a:pt x="0" y="1564654"/>
                </a:moveTo>
                <a:lnTo>
                  <a:pt x="0" y="847898"/>
                </a:lnTo>
                <a:lnTo>
                  <a:pt x="0" y="847898"/>
                </a:lnTo>
                <a:lnTo>
                  <a:pt x="0" y="32916"/>
                </a:lnTo>
                <a:cubicBezTo>
                  <a:pt x="0" y="14737"/>
                  <a:pt x="14737" y="0"/>
                  <a:pt x="32916" y="0"/>
                </a:cubicBezTo>
                <a:cubicBezTo>
                  <a:pt x="51095" y="0"/>
                  <a:pt x="65832" y="14737"/>
                  <a:pt x="65832" y="32916"/>
                </a:cubicBezTo>
                <a:lnTo>
                  <a:pt x="65832" y="881484"/>
                </a:lnTo>
                <a:lnTo>
                  <a:pt x="65832" y="881485"/>
                </a:lnTo>
                <a:lnTo>
                  <a:pt x="65832" y="1498821"/>
                </a:lnTo>
                <a:lnTo>
                  <a:pt x="5192346" y="1498821"/>
                </a:lnTo>
                <a:lnTo>
                  <a:pt x="5192346" y="881484"/>
                </a:lnTo>
                <a:lnTo>
                  <a:pt x="5192346" y="847898"/>
                </a:lnTo>
                <a:lnTo>
                  <a:pt x="5192346" y="32916"/>
                </a:lnTo>
                <a:cubicBezTo>
                  <a:pt x="5192346" y="14737"/>
                  <a:pt x="5207083" y="0"/>
                  <a:pt x="5225262" y="0"/>
                </a:cubicBezTo>
                <a:cubicBezTo>
                  <a:pt x="5243441" y="0"/>
                  <a:pt x="5258178" y="14737"/>
                  <a:pt x="5258178" y="32916"/>
                </a:cubicBezTo>
                <a:lnTo>
                  <a:pt x="5258178" y="847898"/>
                </a:lnTo>
                <a:lnTo>
                  <a:pt x="5258178" y="881484"/>
                </a:lnTo>
                <a:lnTo>
                  <a:pt x="5258178" y="1564654"/>
                </a:lnTo>
                <a:lnTo>
                  <a:pt x="5192346" y="1564654"/>
                </a:lnTo>
                <a:lnTo>
                  <a:pt x="5192346" y="1564653"/>
                </a:lnTo>
                <a:lnTo>
                  <a:pt x="65832" y="1564653"/>
                </a:lnTo>
                <a:lnTo>
                  <a:pt x="65832" y="15646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9516681-1494-8BFA-14B9-1C191DCF470F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8489339" y="2646679"/>
            <a:ext cx="5258178" cy="1564654"/>
          </a:xfrm>
          <a:custGeom>
            <a:avLst/>
            <a:gdLst>
              <a:gd name="connsiteX0" fmla="*/ 0 w 5258178"/>
              <a:gd name="connsiteY0" fmla="*/ 1564654 h 1564654"/>
              <a:gd name="connsiteX1" fmla="*/ 0 w 5258178"/>
              <a:gd name="connsiteY1" fmla="*/ 847898 h 1564654"/>
              <a:gd name="connsiteX2" fmla="*/ 0 w 5258178"/>
              <a:gd name="connsiteY2" fmla="*/ 847898 h 1564654"/>
              <a:gd name="connsiteX3" fmla="*/ 0 w 5258178"/>
              <a:gd name="connsiteY3" fmla="*/ 32916 h 1564654"/>
              <a:gd name="connsiteX4" fmla="*/ 32916 w 5258178"/>
              <a:gd name="connsiteY4" fmla="*/ 0 h 1564654"/>
              <a:gd name="connsiteX5" fmla="*/ 65832 w 5258178"/>
              <a:gd name="connsiteY5" fmla="*/ 32916 h 1564654"/>
              <a:gd name="connsiteX6" fmla="*/ 65832 w 5258178"/>
              <a:gd name="connsiteY6" fmla="*/ 881484 h 1564654"/>
              <a:gd name="connsiteX7" fmla="*/ 65832 w 5258178"/>
              <a:gd name="connsiteY7" fmla="*/ 881485 h 1564654"/>
              <a:gd name="connsiteX8" fmla="*/ 65832 w 5258178"/>
              <a:gd name="connsiteY8" fmla="*/ 1498821 h 1564654"/>
              <a:gd name="connsiteX9" fmla="*/ 5192346 w 5258178"/>
              <a:gd name="connsiteY9" fmla="*/ 1498821 h 1564654"/>
              <a:gd name="connsiteX10" fmla="*/ 5192346 w 5258178"/>
              <a:gd name="connsiteY10" fmla="*/ 881484 h 1564654"/>
              <a:gd name="connsiteX11" fmla="*/ 5192346 w 5258178"/>
              <a:gd name="connsiteY11" fmla="*/ 847898 h 1564654"/>
              <a:gd name="connsiteX12" fmla="*/ 5192346 w 5258178"/>
              <a:gd name="connsiteY12" fmla="*/ 32916 h 1564654"/>
              <a:gd name="connsiteX13" fmla="*/ 5225262 w 5258178"/>
              <a:gd name="connsiteY13" fmla="*/ 0 h 1564654"/>
              <a:gd name="connsiteX14" fmla="*/ 5258178 w 5258178"/>
              <a:gd name="connsiteY14" fmla="*/ 32916 h 1564654"/>
              <a:gd name="connsiteX15" fmla="*/ 5258178 w 5258178"/>
              <a:gd name="connsiteY15" fmla="*/ 847898 h 1564654"/>
              <a:gd name="connsiteX16" fmla="*/ 5258178 w 5258178"/>
              <a:gd name="connsiteY16" fmla="*/ 881484 h 1564654"/>
              <a:gd name="connsiteX17" fmla="*/ 5258178 w 5258178"/>
              <a:gd name="connsiteY17" fmla="*/ 1564654 h 1564654"/>
              <a:gd name="connsiteX18" fmla="*/ 5192346 w 5258178"/>
              <a:gd name="connsiteY18" fmla="*/ 1564654 h 1564654"/>
              <a:gd name="connsiteX19" fmla="*/ 5192346 w 5258178"/>
              <a:gd name="connsiteY19" fmla="*/ 1564653 h 1564654"/>
              <a:gd name="connsiteX20" fmla="*/ 65832 w 5258178"/>
              <a:gd name="connsiteY20" fmla="*/ 1564653 h 1564654"/>
              <a:gd name="connsiteX21" fmla="*/ 65832 w 5258178"/>
              <a:gd name="connsiteY21" fmla="*/ 1564654 h 156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8178" h="1564654">
                <a:moveTo>
                  <a:pt x="0" y="1564654"/>
                </a:moveTo>
                <a:lnTo>
                  <a:pt x="0" y="847898"/>
                </a:lnTo>
                <a:lnTo>
                  <a:pt x="0" y="847898"/>
                </a:lnTo>
                <a:lnTo>
                  <a:pt x="0" y="32916"/>
                </a:lnTo>
                <a:cubicBezTo>
                  <a:pt x="0" y="14737"/>
                  <a:pt x="14737" y="0"/>
                  <a:pt x="32916" y="0"/>
                </a:cubicBezTo>
                <a:cubicBezTo>
                  <a:pt x="51095" y="0"/>
                  <a:pt x="65832" y="14737"/>
                  <a:pt x="65832" y="32916"/>
                </a:cubicBezTo>
                <a:lnTo>
                  <a:pt x="65832" y="881484"/>
                </a:lnTo>
                <a:lnTo>
                  <a:pt x="65832" y="881485"/>
                </a:lnTo>
                <a:lnTo>
                  <a:pt x="65832" y="1498821"/>
                </a:lnTo>
                <a:lnTo>
                  <a:pt x="5192346" y="1498821"/>
                </a:lnTo>
                <a:lnTo>
                  <a:pt x="5192346" y="881484"/>
                </a:lnTo>
                <a:lnTo>
                  <a:pt x="5192346" y="847898"/>
                </a:lnTo>
                <a:lnTo>
                  <a:pt x="5192346" y="32916"/>
                </a:lnTo>
                <a:cubicBezTo>
                  <a:pt x="5192346" y="14737"/>
                  <a:pt x="5207083" y="0"/>
                  <a:pt x="5225262" y="0"/>
                </a:cubicBezTo>
                <a:cubicBezTo>
                  <a:pt x="5243441" y="0"/>
                  <a:pt x="5258178" y="14737"/>
                  <a:pt x="5258178" y="32916"/>
                </a:cubicBezTo>
                <a:lnTo>
                  <a:pt x="5258178" y="847898"/>
                </a:lnTo>
                <a:lnTo>
                  <a:pt x="5258178" y="881484"/>
                </a:lnTo>
                <a:lnTo>
                  <a:pt x="5258178" y="1564654"/>
                </a:lnTo>
                <a:lnTo>
                  <a:pt x="5192346" y="1564654"/>
                </a:lnTo>
                <a:lnTo>
                  <a:pt x="5192346" y="1564653"/>
                </a:lnTo>
                <a:lnTo>
                  <a:pt x="65832" y="1564653"/>
                </a:lnTo>
                <a:lnTo>
                  <a:pt x="65832" y="15646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93BE67B-DED3-4CA6-A6A3-A5CF0F72B6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999" y="5412515"/>
            <a:ext cx="4579938" cy="2308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A23214A-0D40-4F54-9078-B3CB5A109D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99" y="5718571"/>
            <a:ext cx="4579938" cy="2308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97749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rgbClr val="E4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58913"/>
            <a:ext cx="145843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7643F8-8062-3952-056A-98F2FD1DB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14" y="6480802"/>
            <a:ext cx="376645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2D180C5-4E56-4D4D-39C6-895F9E04B55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9855" y="1171967"/>
            <a:ext cx="4189095" cy="4514078"/>
          </a:xfrm>
          <a:prstGeom prst="roundRect">
            <a:avLst>
              <a:gd name="adj" fmla="val 2342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628598-B677-103B-A89D-AAD1A99599F7}"/>
              </a:ext>
            </a:extLst>
          </p:cNvPr>
          <p:cNvSpPr>
            <a:spLocks/>
          </p:cNvSpPr>
          <p:nvPr userDrawn="1"/>
        </p:nvSpPr>
        <p:spPr>
          <a:xfrm rot="5400000">
            <a:off x="5041289" y="2646679"/>
            <a:ext cx="5258178" cy="1564654"/>
          </a:xfrm>
          <a:custGeom>
            <a:avLst/>
            <a:gdLst>
              <a:gd name="connsiteX0" fmla="*/ 0 w 5258178"/>
              <a:gd name="connsiteY0" fmla="*/ 1564654 h 1564654"/>
              <a:gd name="connsiteX1" fmla="*/ 0 w 5258178"/>
              <a:gd name="connsiteY1" fmla="*/ 847898 h 1564654"/>
              <a:gd name="connsiteX2" fmla="*/ 0 w 5258178"/>
              <a:gd name="connsiteY2" fmla="*/ 847898 h 1564654"/>
              <a:gd name="connsiteX3" fmla="*/ 0 w 5258178"/>
              <a:gd name="connsiteY3" fmla="*/ 32916 h 1564654"/>
              <a:gd name="connsiteX4" fmla="*/ 32916 w 5258178"/>
              <a:gd name="connsiteY4" fmla="*/ 0 h 1564654"/>
              <a:gd name="connsiteX5" fmla="*/ 65832 w 5258178"/>
              <a:gd name="connsiteY5" fmla="*/ 32916 h 1564654"/>
              <a:gd name="connsiteX6" fmla="*/ 65832 w 5258178"/>
              <a:gd name="connsiteY6" fmla="*/ 881484 h 1564654"/>
              <a:gd name="connsiteX7" fmla="*/ 65832 w 5258178"/>
              <a:gd name="connsiteY7" fmla="*/ 881485 h 1564654"/>
              <a:gd name="connsiteX8" fmla="*/ 65832 w 5258178"/>
              <a:gd name="connsiteY8" fmla="*/ 1498821 h 1564654"/>
              <a:gd name="connsiteX9" fmla="*/ 5192346 w 5258178"/>
              <a:gd name="connsiteY9" fmla="*/ 1498821 h 1564654"/>
              <a:gd name="connsiteX10" fmla="*/ 5192346 w 5258178"/>
              <a:gd name="connsiteY10" fmla="*/ 881484 h 1564654"/>
              <a:gd name="connsiteX11" fmla="*/ 5192346 w 5258178"/>
              <a:gd name="connsiteY11" fmla="*/ 847898 h 1564654"/>
              <a:gd name="connsiteX12" fmla="*/ 5192346 w 5258178"/>
              <a:gd name="connsiteY12" fmla="*/ 32916 h 1564654"/>
              <a:gd name="connsiteX13" fmla="*/ 5225262 w 5258178"/>
              <a:gd name="connsiteY13" fmla="*/ 0 h 1564654"/>
              <a:gd name="connsiteX14" fmla="*/ 5258178 w 5258178"/>
              <a:gd name="connsiteY14" fmla="*/ 32916 h 1564654"/>
              <a:gd name="connsiteX15" fmla="*/ 5258178 w 5258178"/>
              <a:gd name="connsiteY15" fmla="*/ 847898 h 1564654"/>
              <a:gd name="connsiteX16" fmla="*/ 5258178 w 5258178"/>
              <a:gd name="connsiteY16" fmla="*/ 881484 h 1564654"/>
              <a:gd name="connsiteX17" fmla="*/ 5258178 w 5258178"/>
              <a:gd name="connsiteY17" fmla="*/ 1564654 h 1564654"/>
              <a:gd name="connsiteX18" fmla="*/ 5192346 w 5258178"/>
              <a:gd name="connsiteY18" fmla="*/ 1564654 h 1564654"/>
              <a:gd name="connsiteX19" fmla="*/ 5192346 w 5258178"/>
              <a:gd name="connsiteY19" fmla="*/ 1564653 h 1564654"/>
              <a:gd name="connsiteX20" fmla="*/ 65832 w 5258178"/>
              <a:gd name="connsiteY20" fmla="*/ 1564653 h 1564654"/>
              <a:gd name="connsiteX21" fmla="*/ 65832 w 5258178"/>
              <a:gd name="connsiteY21" fmla="*/ 1564654 h 156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8178" h="1564654">
                <a:moveTo>
                  <a:pt x="0" y="1564654"/>
                </a:moveTo>
                <a:lnTo>
                  <a:pt x="0" y="847898"/>
                </a:lnTo>
                <a:lnTo>
                  <a:pt x="0" y="847898"/>
                </a:lnTo>
                <a:lnTo>
                  <a:pt x="0" y="32916"/>
                </a:lnTo>
                <a:cubicBezTo>
                  <a:pt x="0" y="14737"/>
                  <a:pt x="14737" y="0"/>
                  <a:pt x="32916" y="0"/>
                </a:cubicBezTo>
                <a:cubicBezTo>
                  <a:pt x="51095" y="0"/>
                  <a:pt x="65832" y="14737"/>
                  <a:pt x="65832" y="32916"/>
                </a:cubicBezTo>
                <a:lnTo>
                  <a:pt x="65832" y="881484"/>
                </a:lnTo>
                <a:lnTo>
                  <a:pt x="65832" y="881485"/>
                </a:lnTo>
                <a:lnTo>
                  <a:pt x="65832" y="1498821"/>
                </a:lnTo>
                <a:lnTo>
                  <a:pt x="5192346" y="1498821"/>
                </a:lnTo>
                <a:lnTo>
                  <a:pt x="5192346" y="881484"/>
                </a:lnTo>
                <a:lnTo>
                  <a:pt x="5192346" y="847898"/>
                </a:lnTo>
                <a:lnTo>
                  <a:pt x="5192346" y="32916"/>
                </a:lnTo>
                <a:cubicBezTo>
                  <a:pt x="5192346" y="14737"/>
                  <a:pt x="5207083" y="0"/>
                  <a:pt x="5225262" y="0"/>
                </a:cubicBezTo>
                <a:cubicBezTo>
                  <a:pt x="5243441" y="0"/>
                  <a:pt x="5258178" y="14737"/>
                  <a:pt x="5258178" y="32916"/>
                </a:cubicBezTo>
                <a:lnTo>
                  <a:pt x="5258178" y="847898"/>
                </a:lnTo>
                <a:lnTo>
                  <a:pt x="5258178" y="881484"/>
                </a:lnTo>
                <a:lnTo>
                  <a:pt x="5258178" y="1564654"/>
                </a:lnTo>
                <a:lnTo>
                  <a:pt x="5192346" y="1564654"/>
                </a:lnTo>
                <a:lnTo>
                  <a:pt x="5192346" y="1564653"/>
                </a:lnTo>
                <a:lnTo>
                  <a:pt x="65832" y="1564653"/>
                </a:lnTo>
                <a:lnTo>
                  <a:pt x="65832" y="15646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4F1A4D-F63E-7A0E-15C6-AA6A0DC92AAE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8489339" y="2646679"/>
            <a:ext cx="5258178" cy="1564654"/>
          </a:xfrm>
          <a:custGeom>
            <a:avLst/>
            <a:gdLst>
              <a:gd name="connsiteX0" fmla="*/ 0 w 5258178"/>
              <a:gd name="connsiteY0" fmla="*/ 1564654 h 1564654"/>
              <a:gd name="connsiteX1" fmla="*/ 0 w 5258178"/>
              <a:gd name="connsiteY1" fmla="*/ 847898 h 1564654"/>
              <a:gd name="connsiteX2" fmla="*/ 0 w 5258178"/>
              <a:gd name="connsiteY2" fmla="*/ 847898 h 1564654"/>
              <a:gd name="connsiteX3" fmla="*/ 0 w 5258178"/>
              <a:gd name="connsiteY3" fmla="*/ 32916 h 1564654"/>
              <a:gd name="connsiteX4" fmla="*/ 32916 w 5258178"/>
              <a:gd name="connsiteY4" fmla="*/ 0 h 1564654"/>
              <a:gd name="connsiteX5" fmla="*/ 65832 w 5258178"/>
              <a:gd name="connsiteY5" fmla="*/ 32916 h 1564654"/>
              <a:gd name="connsiteX6" fmla="*/ 65832 w 5258178"/>
              <a:gd name="connsiteY6" fmla="*/ 881484 h 1564654"/>
              <a:gd name="connsiteX7" fmla="*/ 65832 w 5258178"/>
              <a:gd name="connsiteY7" fmla="*/ 881485 h 1564654"/>
              <a:gd name="connsiteX8" fmla="*/ 65832 w 5258178"/>
              <a:gd name="connsiteY8" fmla="*/ 1498821 h 1564654"/>
              <a:gd name="connsiteX9" fmla="*/ 5192346 w 5258178"/>
              <a:gd name="connsiteY9" fmla="*/ 1498821 h 1564654"/>
              <a:gd name="connsiteX10" fmla="*/ 5192346 w 5258178"/>
              <a:gd name="connsiteY10" fmla="*/ 881484 h 1564654"/>
              <a:gd name="connsiteX11" fmla="*/ 5192346 w 5258178"/>
              <a:gd name="connsiteY11" fmla="*/ 847898 h 1564654"/>
              <a:gd name="connsiteX12" fmla="*/ 5192346 w 5258178"/>
              <a:gd name="connsiteY12" fmla="*/ 32916 h 1564654"/>
              <a:gd name="connsiteX13" fmla="*/ 5225262 w 5258178"/>
              <a:gd name="connsiteY13" fmla="*/ 0 h 1564654"/>
              <a:gd name="connsiteX14" fmla="*/ 5258178 w 5258178"/>
              <a:gd name="connsiteY14" fmla="*/ 32916 h 1564654"/>
              <a:gd name="connsiteX15" fmla="*/ 5258178 w 5258178"/>
              <a:gd name="connsiteY15" fmla="*/ 847898 h 1564654"/>
              <a:gd name="connsiteX16" fmla="*/ 5258178 w 5258178"/>
              <a:gd name="connsiteY16" fmla="*/ 881484 h 1564654"/>
              <a:gd name="connsiteX17" fmla="*/ 5258178 w 5258178"/>
              <a:gd name="connsiteY17" fmla="*/ 1564654 h 1564654"/>
              <a:gd name="connsiteX18" fmla="*/ 5192346 w 5258178"/>
              <a:gd name="connsiteY18" fmla="*/ 1564654 h 1564654"/>
              <a:gd name="connsiteX19" fmla="*/ 5192346 w 5258178"/>
              <a:gd name="connsiteY19" fmla="*/ 1564653 h 1564654"/>
              <a:gd name="connsiteX20" fmla="*/ 65832 w 5258178"/>
              <a:gd name="connsiteY20" fmla="*/ 1564653 h 1564654"/>
              <a:gd name="connsiteX21" fmla="*/ 65832 w 5258178"/>
              <a:gd name="connsiteY21" fmla="*/ 1564654 h 156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8178" h="1564654">
                <a:moveTo>
                  <a:pt x="0" y="1564654"/>
                </a:moveTo>
                <a:lnTo>
                  <a:pt x="0" y="847898"/>
                </a:lnTo>
                <a:lnTo>
                  <a:pt x="0" y="847898"/>
                </a:lnTo>
                <a:lnTo>
                  <a:pt x="0" y="32916"/>
                </a:lnTo>
                <a:cubicBezTo>
                  <a:pt x="0" y="14737"/>
                  <a:pt x="14737" y="0"/>
                  <a:pt x="32916" y="0"/>
                </a:cubicBezTo>
                <a:cubicBezTo>
                  <a:pt x="51095" y="0"/>
                  <a:pt x="65832" y="14737"/>
                  <a:pt x="65832" y="32916"/>
                </a:cubicBezTo>
                <a:lnTo>
                  <a:pt x="65832" y="881484"/>
                </a:lnTo>
                <a:lnTo>
                  <a:pt x="65832" y="881485"/>
                </a:lnTo>
                <a:lnTo>
                  <a:pt x="65832" y="1498821"/>
                </a:lnTo>
                <a:lnTo>
                  <a:pt x="5192346" y="1498821"/>
                </a:lnTo>
                <a:lnTo>
                  <a:pt x="5192346" y="881484"/>
                </a:lnTo>
                <a:lnTo>
                  <a:pt x="5192346" y="847898"/>
                </a:lnTo>
                <a:lnTo>
                  <a:pt x="5192346" y="32916"/>
                </a:lnTo>
                <a:cubicBezTo>
                  <a:pt x="5192346" y="14737"/>
                  <a:pt x="5207083" y="0"/>
                  <a:pt x="5225262" y="0"/>
                </a:cubicBezTo>
                <a:cubicBezTo>
                  <a:pt x="5243441" y="0"/>
                  <a:pt x="5258178" y="14737"/>
                  <a:pt x="5258178" y="32916"/>
                </a:cubicBezTo>
                <a:lnTo>
                  <a:pt x="5258178" y="847898"/>
                </a:lnTo>
                <a:lnTo>
                  <a:pt x="5258178" y="881484"/>
                </a:lnTo>
                <a:lnTo>
                  <a:pt x="5258178" y="1564654"/>
                </a:lnTo>
                <a:lnTo>
                  <a:pt x="5192346" y="1564654"/>
                </a:lnTo>
                <a:lnTo>
                  <a:pt x="5192346" y="1564653"/>
                </a:lnTo>
                <a:lnTo>
                  <a:pt x="65832" y="1564653"/>
                </a:lnTo>
                <a:lnTo>
                  <a:pt x="65832" y="15646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6B66C35-E86F-4B3E-BC4C-76A67B4F48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999" y="5412515"/>
            <a:ext cx="4579938" cy="2308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BD1D99-9925-4CDB-983D-5F9078AADF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99" y="5718571"/>
            <a:ext cx="4579938" cy="2308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8F29FFB-88A3-49CD-908C-866447A3BA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1348822"/>
            <a:ext cx="6266543" cy="37654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800" b="1"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Statement slide</a:t>
            </a:r>
          </a:p>
        </p:txBody>
      </p:sp>
    </p:spTree>
    <p:extLst>
      <p:ext uri="{BB962C8B-B14F-4D97-AF65-F5344CB8AC3E}">
        <p14:creationId xmlns:p14="http://schemas.microsoft.com/office/powerpoint/2010/main" val="76992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0039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E517A-01FA-509C-51D1-05FE98A1C9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1000" y="2983496"/>
            <a:ext cx="4579938" cy="2545398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1600"/>
            </a:lvl1pPr>
            <a:lvl2pPr>
              <a:lnSpc>
                <a:spcPct val="100000"/>
              </a:lnSpc>
              <a:spcAft>
                <a:spcPts val="1200"/>
              </a:spcAft>
              <a:defRPr sz="1600"/>
            </a:lvl2pPr>
            <a:lvl3pPr>
              <a:lnSpc>
                <a:spcPct val="100000"/>
              </a:lnSpc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Aft>
                <a:spcPts val="1200"/>
              </a:spcAft>
              <a:defRPr sz="1600"/>
            </a:lvl4pPr>
            <a:lvl5pPr>
              <a:lnSpc>
                <a:spcPct val="100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60999D6-6FF3-C953-2A73-5CCABFECFC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999" y="1261376"/>
            <a:ext cx="4579938" cy="11581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CCE3CAB-870E-2651-9618-9D2F7126A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840" y="6480802"/>
            <a:ext cx="475119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48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2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BFACF9D-2AC6-44B4-964B-71AC9E531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D8A0D-A54C-AABF-83DD-8C452AF6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909" y="6480802"/>
            <a:ext cx="133050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548521-119F-089D-DA21-5F825D36D4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6" y="1206789"/>
            <a:ext cx="2129977" cy="1794804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800"/>
            </a:lvl1pPr>
          </a:lstStyle>
          <a:p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B6E9141-B50A-B4BB-FFC8-B8682F0B5A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6642" y="1206789"/>
            <a:ext cx="2129977" cy="1794804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800"/>
            </a:lvl1pPr>
          </a:lstStyle>
          <a:p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66B1DBB-D3BE-F455-981B-4337187B0A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2435" y="1206789"/>
            <a:ext cx="2129977" cy="1794804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800"/>
            </a:lvl1pPr>
          </a:lstStyle>
          <a:p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E239FBD-DC62-B7D5-7C0D-F147D67C52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55381" y="1206789"/>
            <a:ext cx="2129977" cy="1794804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800"/>
            </a:lvl1pPr>
          </a:lstStyle>
          <a:p>
            <a:endParaRPr lang="en-GB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68755A3-3F35-21DE-5FB2-2616E3EDC8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78327" y="1206789"/>
            <a:ext cx="2129977" cy="1794804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800"/>
            </a:lvl1pPr>
          </a:lstStyle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B07BD09-B338-338F-8BCA-E387E37E87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56714" y="3856408"/>
            <a:ext cx="2129977" cy="1794804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800"/>
            </a:lvl1pPr>
          </a:lstStyle>
          <a:p>
            <a:endParaRPr lang="en-GB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3F15CE1-47C9-A9B8-13B2-AA48D54CC7E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82507" y="3856408"/>
            <a:ext cx="2129977" cy="1794804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800"/>
            </a:lvl1pPr>
          </a:lstStyle>
          <a:p>
            <a:endParaRPr lang="en-GB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B8BF654-37AB-10FA-B9EC-AB1C994689B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5453" y="3856408"/>
            <a:ext cx="2129977" cy="1794804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800"/>
            </a:lvl1pPr>
          </a:lstStyle>
          <a:p>
            <a:endParaRPr lang="en-GB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D4708C0-D458-0979-9B08-9CE6D64403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28399" y="3856408"/>
            <a:ext cx="2129977" cy="1794804"/>
          </a:xfrm>
          <a:prstGeom prst="roundRect">
            <a:avLst>
              <a:gd name="adj" fmla="val 11178"/>
            </a:avLst>
          </a:prstGeom>
        </p:spPr>
        <p:txBody>
          <a:bodyPr/>
          <a:lstStyle>
            <a:lvl1pPr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9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EDE8D7F-C958-CDB3-A98D-F59884EFA3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917553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1" imgW="789" imgH="788" progId="TCLayout.ActiveDocument.1">
                  <p:embed/>
                </p:oleObj>
              </mc:Choice>
              <mc:Fallback>
                <p:oleObj name="think-cell Folie" r:id="rId31" imgW="789" imgH="7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108BD-706A-4DAE-A477-9CEB35E2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269553"/>
            <a:ext cx="11495314" cy="3876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FontTx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69C1A-BC4E-4B91-88F7-1C5121AA8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825625"/>
            <a:ext cx="1149531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0AD1D-B16F-4AC8-93A0-CF84125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1924" y="6480802"/>
            <a:ext cx="250035" cy="923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r">
              <a:defRPr lang="en-US" sz="700" smtClean="0">
                <a:solidFill>
                  <a:srgbClr val="000000"/>
                </a:solidFill>
                <a:latin typeface="Objectivity" pitchFamily="50" charset="0"/>
              </a:defRPr>
            </a:lvl1pPr>
          </a:lstStyle>
          <a:p>
            <a:fld id="{AD771456-4B2F-43F4-BEA4-92D7039A6C4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760134-EA8C-9451-4EF3-92A8BB00E600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01" y="6351902"/>
            <a:ext cx="1821576" cy="2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6" r:id="rId2"/>
    <p:sldLayoutId id="2147483680" r:id="rId3"/>
    <p:sldLayoutId id="2147483681" r:id="rId4"/>
    <p:sldLayoutId id="2147483693" r:id="rId5"/>
    <p:sldLayoutId id="2147483694" r:id="rId6"/>
    <p:sldLayoutId id="2147483650" r:id="rId7"/>
    <p:sldLayoutId id="2147483685" r:id="rId8"/>
    <p:sldLayoutId id="2147483703" r:id="rId9"/>
    <p:sldLayoutId id="2147483705" r:id="rId10"/>
    <p:sldLayoutId id="2147483697" r:id="rId11"/>
    <p:sldLayoutId id="2147483701" r:id="rId12"/>
    <p:sldLayoutId id="2147483700" r:id="rId13"/>
    <p:sldLayoutId id="2147483688" r:id="rId14"/>
    <p:sldLayoutId id="2147483704" r:id="rId15"/>
    <p:sldLayoutId id="2147483702" r:id="rId16"/>
    <p:sldLayoutId id="2147483698" r:id="rId17"/>
    <p:sldLayoutId id="2147483692" r:id="rId18"/>
    <p:sldLayoutId id="2147483690" r:id="rId19"/>
    <p:sldLayoutId id="2147483691" r:id="rId20"/>
    <p:sldLayoutId id="2147483689" r:id="rId21"/>
    <p:sldLayoutId id="2147483686" r:id="rId22"/>
    <p:sldLayoutId id="2147483687" r:id="rId23"/>
    <p:sldLayoutId id="2147483683" r:id="rId24"/>
    <p:sldLayoutId id="2147483652" r:id="rId25"/>
    <p:sldLayoutId id="2147483682" r:id="rId26"/>
    <p:sldLayoutId id="2147483706" r:id="rId27"/>
    <p:sldLayoutId id="214748370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rgbClr val="000000"/>
          </a:solidFill>
          <a:latin typeface="+mj-lt"/>
          <a:ea typeface="+mn-ea"/>
          <a:cs typeface="+mn-cs"/>
        </a:defRPr>
      </a:lvl1pPr>
    </p:titleStyle>
    <p:bodyStyle>
      <a:lvl1pPr marL="347663" indent="-3476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4"/>
        </a:buBlip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8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4133" userDrawn="1">
          <p15:clr>
            <a:srgbClr val="F26B43"/>
          </p15:clr>
        </p15:guide>
        <p15:guide id="6" orient="horz" pos="4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384174" y="269553"/>
            <a:ext cx="1149531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380999" y="1825625"/>
            <a:ext cx="114953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sldNum" idx="12"/>
          </p:nvPr>
        </p:nvSpPr>
        <p:spPr>
          <a:xfrm>
            <a:off x="11621924" y="6480802"/>
            <a:ext cx="250035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001" y="6351902"/>
            <a:ext cx="1821576" cy="2100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pos="240">
          <p15:clr>
            <a:srgbClr val="F26B43"/>
          </p15:clr>
        </p15:guide>
        <p15:guide id="3" pos="7488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133">
          <p15:clr>
            <a:srgbClr val="F26B43"/>
          </p15:clr>
        </p15:guide>
        <p15:guide id="6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hyperlink" Target="https://mostly-ai.atlassian.net/wiki/spaces/MH/pages/596279465/Learning+Developme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mostly-ai.atlassian.net/wiki/spaces/MH/pages/597688321/Development+plans#SMART-Goals-framework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stly-ai.atlassian.net/wiki/spaces/MH/pages/572326421/Performance" TargetMode="External"/><Relationship Id="rId7" Type="http://schemas.openxmlformats.org/officeDocument/2006/relationships/hyperlink" Target="https://mostly-ai.atlassian.net/wiki/spaces/MH/pages/585433100/Performance+Review+Preparation#Performance-Calibr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mostly-ai.atlassian.net/wiki/spaces/MH/pages/585433100/Performance+Review+Preparation#How-to%E2%80%A6." TargetMode="External"/><Relationship Id="rId5" Type="http://schemas.openxmlformats.org/officeDocument/2006/relationships/hyperlink" Target="https://mostly-ai.atlassian.net/wiki/spaces/MH/pages/593264732/How+to+do+1+1s+with+your+team" TargetMode="External"/><Relationship Id="rId4" Type="http://schemas.openxmlformats.org/officeDocument/2006/relationships/hyperlink" Target="https://mostly-ai.atlassian.net/wiki/spaces/MH/pages/572326421/Performance#Feedbac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hyperlink" Target="https://mostly-ai.atlassian.net/wiki/spaces/MH/pages/572326421/Performan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stly-ai.atlassian.net/wiki/spaces/MH/pages/598573067/EVP+-+Employee+Value+Proposition#Our-Valu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mostly-ai.atlassian.net/wiki/spaces/MAH/pages/586219649/Monthly+Business+Performance+-+Ju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7292047-9843-4B30-B536-86DA39C3EE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351" y="1302223"/>
            <a:ext cx="10262742" cy="4001095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Objectivity" pitchFamily="2" charset="77"/>
              </a:rPr>
              <a:t>Performance cycle in Q3: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Objectivity" pitchFamily="2" charset="77"/>
              </a:rPr>
              <a:t>#potential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Objectivity" pitchFamily="2" charset="77"/>
              </a:rPr>
              <a:t>#development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Objectivity" pitchFamily="2" charset="77"/>
              </a:rPr>
              <a:t>#growth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0C8F386-3BB9-47A5-9B8A-7E181DFE93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Prepared by </a:t>
            </a:r>
            <a:r>
              <a:rPr lang="en-US" b="1" dirty="0"/>
              <a:t>Elsa Mendes</a:t>
            </a:r>
            <a:endParaRPr lang="en-US" dirty="0">
              <a:latin typeface="+mj-lt"/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732174E-00AE-41BB-BF0A-9E177BAADA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Date </a:t>
            </a:r>
            <a:r>
              <a:rPr lang="en-US" dirty="0">
                <a:latin typeface="+mj-lt"/>
              </a:rPr>
              <a:t>19/07/2022</a:t>
            </a:r>
          </a:p>
        </p:txBody>
      </p:sp>
    </p:spTree>
    <p:extLst>
      <p:ext uri="{BB962C8B-B14F-4D97-AF65-F5344CB8AC3E}">
        <p14:creationId xmlns:p14="http://schemas.microsoft.com/office/powerpoint/2010/main" val="4055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3e8cfa2f08_0_113"/>
          <p:cNvSpPr txBox="1">
            <a:spLocks noGrp="1"/>
          </p:cNvSpPr>
          <p:nvPr>
            <p:ph type="sldNum" idx="12"/>
          </p:nvPr>
        </p:nvSpPr>
        <p:spPr>
          <a:xfrm>
            <a:off x="11569672" y="6480802"/>
            <a:ext cx="302400" cy="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90" name="Google Shape;290;g13e8cfa2f08_0_113"/>
          <p:cNvSpPr txBox="1"/>
          <p:nvPr/>
        </p:nvSpPr>
        <p:spPr>
          <a:xfrm>
            <a:off x="381000" y="1263323"/>
            <a:ext cx="11430000" cy="500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7663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  <a:latin typeface="Objectivity"/>
                <a:sym typeface="Poppins"/>
              </a:rPr>
              <a:t>Remember:</a:t>
            </a:r>
          </a:p>
          <a:p>
            <a:pPr marL="804863" lvl="1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Objectivity"/>
                <a:sym typeface="Poppins"/>
              </a:rPr>
              <a:t>As a part of our benefits, all MOSTLIES have a  </a:t>
            </a:r>
            <a:r>
              <a:rPr lang="en-US" sz="1600" b="1" dirty="0">
                <a:solidFill>
                  <a:srgbClr val="000000"/>
                </a:solidFill>
                <a:latin typeface="Objectivity"/>
                <a:sym typeface="Poppins"/>
                <a:hlinkClick r:id="rId4"/>
              </a:rPr>
              <a:t>1000€ / year budget</a:t>
            </a:r>
            <a:r>
              <a:rPr lang="en-US" sz="1600" dirty="0">
                <a:solidFill>
                  <a:srgbClr val="000000"/>
                </a:solidFill>
                <a:latin typeface="Objectivity"/>
                <a:sym typeface="Poppins"/>
              </a:rPr>
              <a:t> to invest on their professional development.</a:t>
            </a:r>
          </a:p>
          <a:p>
            <a:pPr marL="804863" lvl="1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Objectivity"/>
                <a:sym typeface="Poppins"/>
              </a:rPr>
              <a:t>The development plan should be recorded on </a:t>
            </a:r>
            <a:r>
              <a:rPr lang="en-US" sz="1600" dirty="0" err="1">
                <a:solidFill>
                  <a:srgbClr val="000000"/>
                </a:solidFill>
                <a:latin typeface="Objectivity"/>
                <a:sym typeface="Poppins"/>
              </a:rPr>
              <a:t>Leapsome</a:t>
            </a:r>
            <a:r>
              <a:rPr lang="en-US" sz="1600" dirty="0">
                <a:solidFill>
                  <a:srgbClr val="000000"/>
                </a:solidFill>
                <a:latin typeface="Objectivity"/>
                <a:sym typeface="Poppins"/>
              </a:rPr>
              <a:t>.</a:t>
            </a:r>
            <a:endParaRPr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900" i="1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*this post in not sponsored by </a:t>
            </a:r>
            <a:r>
              <a:rPr lang="en-US" sz="900" i="1" dirty="0" err="1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Leapsome</a:t>
            </a:r>
            <a:r>
              <a:rPr lang="en-US" sz="900" i="1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.</a:t>
            </a:r>
            <a:endParaRPr sz="1200" i="1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</p:txBody>
      </p:sp>
      <p:pic>
        <p:nvPicPr>
          <p:cNvPr id="291" name="Google Shape;291;g13e8cfa2f08_0_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4662" y="2991360"/>
            <a:ext cx="7935577" cy="24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C0D63C8-FD14-9F0D-B10B-BE57295F5157}"/>
              </a:ext>
            </a:extLst>
          </p:cNvPr>
          <p:cNvSpPr txBox="1">
            <a:spLocks/>
          </p:cNvSpPr>
          <p:nvPr/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kern="0" dirty="0">
                <a:latin typeface="Objectivity"/>
              </a:rPr>
              <a:t>Step:	#2 Definition of the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65527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3e8cfa2f08_0_123"/>
          <p:cNvSpPr txBox="1">
            <a:spLocks noGrp="1"/>
          </p:cNvSpPr>
          <p:nvPr>
            <p:ph type="sldNum" idx="12"/>
          </p:nvPr>
        </p:nvSpPr>
        <p:spPr>
          <a:xfrm>
            <a:off x="11569672" y="6480802"/>
            <a:ext cx="302400" cy="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99" name="Google Shape;299;g13e8cfa2f08_0_123"/>
          <p:cNvSpPr txBox="1"/>
          <p:nvPr/>
        </p:nvSpPr>
        <p:spPr>
          <a:xfrm>
            <a:off x="381000" y="1263323"/>
            <a:ext cx="11430000" cy="495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The development plan should be a recurring topic of conversation during your </a:t>
            </a:r>
            <a:r>
              <a:rPr lang="en-US" sz="1600" b="1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1:1s </a:t>
            </a: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meetings.</a:t>
            </a: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Look, they’re so easy to reach and connect. 🤝🏽</a:t>
            </a:r>
            <a:endParaRPr sz="1600" baseline="300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If </a:t>
            </a:r>
            <a:r>
              <a:rPr lang="en-US" sz="1600" b="1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adjustments </a:t>
            </a: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are needed, these should be </a:t>
            </a:r>
            <a:r>
              <a:rPr lang="en-US" sz="1600" b="1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agreed </a:t>
            </a: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by both parts and must be </a:t>
            </a:r>
            <a:r>
              <a:rPr lang="en-US" sz="1600" b="1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recorded </a:t>
            </a: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on </a:t>
            </a:r>
            <a:r>
              <a:rPr lang="en-US" sz="1600" dirty="0" err="1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Leapsome</a:t>
            </a: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.</a:t>
            </a: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900" i="1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*this post in not sponsored by </a:t>
            </a:r>
            <a:r>
              <a:rPr lang="en-US" sz="900" i="1" dirty="0" err="1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Leapsome</a:t>
            </a:r>
            <a:r>
              <a:rPr lang="en-US" sz="900" i="1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.</a:t>
            </a:r>
            <a:endParaRPr sz="900" i="1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</p:txBody>
      </p:sp>
      <p:pic>
        <p:nvPicPr>
          <p:cNvPr id="300" name="Google Shape;300;g13e8cfa2f08_0_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925" y="2188025"/>
            <a:ext cx="9294702" cy="19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FA5F71-4927-3785-DDBD-1EA19C9F8FF8}"/>
              </a:ext>
            </a:extLst>
          </p:cNvPr>
          <p:cNvSpPr txBox="1">
            <a:spLocks/>
          </p:cNvSpPr>
          <p:nvPr/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kern="0" dirty="0">
                <a:latin typeface="Objectivity"/>
              </a:rPr>
              <a:t>Step:	#3 Execution of the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427852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e8cfa2f08_0_132"/>
          <p:cNvSpPr txBox="1">
            <a:spLocks noGrp="1"/>
          </p:cNvSpPr>
          <p:nvPr>
            <p:ph type="ftr" idx="11"/>
          </p:nvPr>
        </p:nvSpPr>
        <p:spPr>
          <a:xfrm>
            <a:off x="2313897" y="6478625"/>
            <a:ext cx="8017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MOSTLY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3e8cfa2f08_0_132"/>
          <p:cNvSpPr txBox="1">
            <a:spLocks noGrp="1"/>
          </p:cNvSpPr>
          <p:nvPr>
            <p:ph type="sldNum" idx="12"/>
          </p:nvPr>
        </p:nvSpPr>
        <p:spPr>
          <a:xfrm>
            <a:off x="11738909" y="6480802"/>
            <a:ext cx="1332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309" name="Google Shape;309;g13e8cfa2f08_0_132"/>
          <p:cNvGraphicFramePr/>
          <p:nvPr>
            <p:extLst>
              <p:ext uri="{D42A27DB-BD31-4B8C-83A1-F6EECF244321}">
                <p14:modId xmlns:p14="http://schemas.microsoft.com/office/powerpoint/2010/main" val="3265364512"/>
              </p:ext>
            </p:extLst>
          </p:nvPr>
        </p:nvGraphicFramePr>
        <p:xfrm>
          <a:off x="844775" y="1991413"/>
          <a:ext cx="10189300" cy="3836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9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Teammate will wear one hat 🎩</a:t>
                      </a:r>
                      <a:endParaRPr sz="1600" dirty="0"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Manager will wear a different hat 👒</a:t>
                      </a:r>
                      <a:endParaRPr sz="1600" dirty="0"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825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Char char="●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Reflects and plans for the next months, bearing in mind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their next career aspiration(s).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0000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Char char="●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Should be </a:t>
                      </a: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proactive and prepare the plan independently and in advance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  <a:endParaRPr sz="1600" dirty="0">
                        <a:solidFill>
                          <a:srgbClr val="000000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0000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Char char="●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Uses this plan to set themselves up for success.</a:t>
                      </a:r>
                      <a:endParaRPr sz="1600" dirty="0"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Char char="●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Coaches and supports the teammate defining and achieving the goals. The goals should be SMART.</a:t>
                      </a:r>
                      <a:endParaRPr sz="1600" dirty="0">
                        <a:solidFill>
                          <a:srgbClr val="000000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0000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Char char="●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Ensure the teammate’s plan and goals are aligned with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          </a:ext>
                          </a:extLst>
                        </a:rPr>
                        <a:t>MOSTLY AI’s OKRs and KPIs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  <a:endParaRPr sz="1600" dirty="0">
                        <a:solidFill>
                          <a:srgbClr val="000000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0000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Char char="●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Uses this plan to set their direct reports up for success.</a:t>
                      </a:r>
                      <a:endParaRPr sz="1600" dirty="0"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1AB3209-A386-96E9-D1BB-0319B2310945}"/>
              </a:ext>
            </a:extLst>
          </p:cNvPr>
          <p:cNvSpPr txBox="1">
            <a:spLocks/>
          </p:cNvSpPr>
          <p:nvPr/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kern="0" dirty="0">
                <a:latin typeface="Objectivity"/>
              </a:rPr>
              <a:t>Development plans</a:t>
            </a:r>
          </a:p>
        </p:txBody>
      </p:sp>
      <p:sp>
        <p:nvSpPr>
          <p:cNvPr id="10" name="Textfeld 6">
            <a:extLst>
              <a:ext uri="{FF2B5EF4-FFF2-40B4-BE49-F238E27FC236}">
                <a16:creationId xmlns:a16="http://schemas.microsoft.com/office/drawing/2014/main" id="{BC071219-CD16-4442-82F1-20750ABCE8F9}"/>
              </a:ext>
            </a:extLst>
          </p:cNvPr>
          <p:cNvSpPr txBox="1"/>
          <p:nvPr/>
        </p:nvSpPr>
        <p:spPr>
          <a:xfrm>
            <a:off x="442109" y="1085720"/>
            <a:ext cx="11430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Objectivity"/>
              </a:rPr>
              <a:t>Roles: Teammates and Managers have different roles and responsibilities when defining the development plan.</a:t>
            </a:r>
          </a:p>
          <a:p>
            <a:br>
              <a:rPr lang="en-US" sz="1600" dirty="0">
                <a:latin typeface="Objectivity"/>
              </a:rPr>
            </a:br>
            <a:endParaRPr lang="en-US" sz="1600" dirty="0">
              <a:solidFill>
                <a:srgbClr val="000000"/>
              </a:solidFill>
              <a:latin typeface="Objectivity"/>
            </a:endParaRPr>
          </a:p>
        </p:txBody>
      </p:sp>
    </p:spTree>
    <p:extLst>
      <p:ext uri="{BB962C8B-B14F-4D97-AF65-F5344CB8AC3E}">
        <p14:creationId xmlns:p14="http://schemas.microsoft.com/office/powerpoint/2010/main" val="57692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3d90632cc8_0_181"/>
          <p:cNvSpPr txBox="1">
            <a:spLocks noGrp="1"/>
          </p:cNvSpPr>
          <p:nvPr>
            <p:ph type="ftr" idx="11"/>
          </p:nvPr>
        </p:nvSpPr>
        <p:spPr>
          <a:xfrm>
            <a:off x="2313897" y="6478625"/>
            <a:ext cx="8017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MOSTLY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13d90632cc8_0_181"/>
          <p:cNvSpPr txBox="1">
            <a:spLocks noGrp="1"/>
          </p:cNvSpPr>
          <p:nvPr>
            <p:ph type="sldNum" idx="12"/>
          </p:nvPr>
        </p:nvSpPr>
        <p:spPr>
          <a:xfrm>
            <a:off x="11569672" y="6480802"/>
            <a:ext cx="30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316" name="Google Shape;316;g13d90632cc8_0_181"/>
          <p:cNvGraphicFramePr/>
          <p:nvPr>
            <p:extLst>
              <p:ext uri="{D42A27DB-BD31-4B8C-83A1-F6EECF244321}">
                <p14:modId xmlns:p14="http://schemas.microsoft.com/office/powerpoint/2010/main" val="3043781710"/>
              </p:ext>
            </p:extLst>
          </p:nvPr>
        </p:nvGraphicFramePr>
        <p:xfrm>
          <a:off x="893500" y="2114875"/>
          <a:ext cx="10676125" cy="1020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5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S</a:t>
                      </a:r>
                      <a:endParaRPr sz="1600" b="1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M</a:t>
                      </a:r>
                      <a:endParaRPr sz="1600" b="1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endParaRPr sz="1600" b="1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sz="1600" b="1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T</a:t>
                      </a:r>
                      <a:endParaRPr sz="1600" b="1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S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pecific</a:t>
                      </a:r>
                      <a:endParaRPr sz="160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M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easurable</a:t>
                      </a:r>
                      <a:endParaRPr sz="160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chievable</a:t>
                      </a:r>
                      <a:endParaRPr sz="160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elevant</a:t>
                      </a:r>
                      <a:endParaRPr sz="160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T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ime-bound</a:t>
                      </a:r>
                      <a:endParaRPr sz="1600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7" name="Google Shape;317;g13d90632cc8_0_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076" y="3247150"/>
            <a:ext cx="4621600" cy="25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13d90632cc8_0_181"/>
          <p:cNvSpPr txBox="1"/>
          <p:nvPr/>
        </p:nvSpPr>
        <p:spPr>
          <a:xfrm>
            <a:off x="893500" y="3446950"/>
            <a:ext cx="11430000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172B4D"/>
                </a:solidFill>
                <a:highlight>
                  <a:srgbClr val="FFFFFF"/>
                </a:highlight>
                <a:latin typeface="Objectivity"/>
                <a:ea typeface="Poppins"/>
                <a:cs typeface="Poppins"/>
                <a:sym typeface="Poppins"/>
              </a:rPr>
              <a:t>❌ </a:t>
            </a:r>
            <a:r>
              <a:rPr lang="en-US" sz="1600" i="1" dirty="0">
                <a:solidFill>
                  <a:srgbClr val="172B4D"/>
                </a:solidFill>
                <a:highlight>
                  <a:srgbClr val="FFFFFF"/>
                </a:highlight>
                <a:latin typeface="Objectivity"/>
                <a:ea typeface="Poppins"/>
                <a:cs typeface="Poppins"/>
                <a:sym typeface="Poppins"/>
              </a:rPr>
              <a:t>”I want to be a better public speaker.”</a:t>
            </a:r>
            <a:endParaRPr sz="1600" i="1" dirty="0">
              <a:solidFill>
                <a:srgbClr val="172B4D"/>
              </a:solidFill>
              <a:highlight>
                <a:srgbClr val="FFFFFF"/>
              </a:highlight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rgbClr val="172B4D"/>
              </a:solidFill>
              <a:highlight>
                <a:srgbClr val="FFFFFF"/>
              </a:highlight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172B4D"/>
                </a:solidFill>
                <a:highlight>
                  <a:srgbClr val="FFFFFF"/>
                </a:highlight>
                <a:latin typeface="Objectivity"/>
                <a:ea typeface="Poppins"/>
                <a:cs typeface="Poppins"/>
                <a:sym typeface="Poppins"/>
              </a:rPr>
              <a:t>✅ “I will attend a training course on Presenting to help me</a:t>
            </a:r>
            <a:endParaRPr sz="1600" i="1" dirty="0">
              <a:solidFill>
                <a:srgbClr val="172B4D"/>
              </a:solidFill>
              <a:highlight>
                <a:srgbClr val="FFFFFF"/>
              </a:highlight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172B4D"/>
                </a:solidFill>
                <a:highlight>
                  <a:srgbClr val="FFFFFF"/>
                </a:highlight>
                <a:latin typeface="Objectivity"/>
                <a:ea typeface="Poppins"/>
                <a:cs typeface="Poppins"/>
                <a:sym typeface="Poppins"/>
              </a:rPr>
              <a:t>improve my public speaking skills.</a:t>
            </a:r>
            <a:endParaRPr sz="1600" i="1" dirty="0">
              <a:solidFill>
                <a:srgbClr val="172B4D"/>
              </a:solidFill>
              <a:highlight>
                <a:srgbClr val="FFFFFF"/>
              </a:highlight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172B4D"/>
                </a:solidFill>
                <a:highlight>
                  <a:srgbClr val="FFFFFF"/>
                </a:highlight>
                <a:latin typeface="Objectivity"/>
                <a:ea typeface="Poppins"/>
                <a:cs typeface="Poppins"/>
                <a:sym typeface="Poppins"/>
              </a:rPr>
              <a:t>I will do it  in October and November because in December</a:t>
            </a:r>
            <a:endParaRPr sz="1600" i="1" dirty="0">
              <a:solidFill>
                <a:srgbClr val="172B4D"/>
              </a:solidFill>
              <a:highlight>
                <a:srgbClr val="FFFFFF"/>
              </a:highlight>
              <a:latin typeface="Objectivity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172B4D"/>
                </a:solidFill>
                <a:highlight>
                  <a:srgbClr val="FFFFFF"/>
                </a:highlight>
                <a:latin typeface="Objectivity"/>
                <a:ea typeface="Poppins"/>
                <a:cs typeface="Poppins"/>
                <a:sym typeface="Poppins"/>
              </a:rPr>
              <a:t>I will be busy with year-end tasks.”</a:t>
            </a:r>
            <a:endParaRPr sz="1600" i="1" dirty="0">
              <a:solidFill>
                <a:srgbClr val="172B4D"/>
              </a:solidFill>
              <a:highlight>
                <a:srgbClr val="FFFFFF"/>
              </a:highlight>
              <a:latin typeface="Objectivity"/>
              <a:ea typeface="Poppins"/>
              <a:cs typeface="Poppins"/>
              <a:sym typeface="Poppin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1B6B9BE0-B1AC-F03B-C411-782D0C0BBE72}"/>
              </a:ext>
            </a:extLst>
          </p:cNvPr>
          <p:cNvSpPr txBox="1">
            <a:spLocks/>
          </p:cNvSpPr>
          <p:nvPr/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kern="0" dirty="0">
                <a:latin typeface="Objectivity"/>
              </a:rPr>
              <a:t>Development plans</a:t>
            </a:r>
          </a:p>
        </p:txBody>
      </p:sp>
      <p:sp>
        <p:nvSpPr>
          <p:cNvPr id="14" name="Textfeld 6">
            <a:extLst>
              <a:ext uri="{FF2B5EF4-FFF2-40B4-BE49-F238E27FC236}">
                <a16:creationId xmlns:a16="http://schemas.microsoft.com/office/drawing/2014/main" id="{37B10BF7-64B9-2DFF-95EA-B83B8A79168D}"/>
              </a:ext>
            </a:extLst>
          </p:cNvPr>
          <p:cNvSpPr txBox="1"/>
          <p:nvPr/>
        </p:nvSpPr>
        <p:spPr>
          <a:xfrm>
            <a:off x="442109" y="1085720"/>
            <a:ext cx="11430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4"/>
              </a:buBlip>
            </a:pPr>
            <a:r>
              <a:rPr lang="en-US" sz="1600" dirty="0">
                <a:solidFill>
                  <a:srgbClr val="000000"/>
                </a:solidFill>
                <a:latin typeface="Objectivity"/>
              </a:rPr>
              <a:t>SMART goals framework: you can read more about SMART goals </a:t>
            </a:r>
            <a:r>
              <a:rPr lang="en-US" sz="1600" b="1" dirty="0">
                <a:solidFill>
                  <a:srgbClr val="000000"/>
                </a:solidFill>
                <a:latin typeface="Objectivity"/>
                <a:hlinkClick r:id="rId5"/>
              </a:rPr>
              <a:t>here</a:t>
            </a:r>
            <a:r>
              <a:rPr lang="en-US" sz="1600" dirty="0">
                <a:solidFill>
                  <a:srgbClr val="000000"/>
                </a:solidFill>
                <a:latin typeface="Objectivity"/>
              </a:rPr>
              <a:t>.</a:t>
            </a:r>
          </a:p>
          <a:p>
            <a:br>
              <a:rPr lang="en-US" sz="1600" dirty="0">
                <a:latin typeface="Objectivity"/>
              </a:rPr>
            </a:br>
            <a:endParaRPr lang="en-US" sz="1600" dirty="0">
              <a:solidFill>
                <a:srgbClr val="000000"/>
              </a:solidFill>
              <a:latin typeface="Objectivity"/>
            </a:endParaRPr>
          </a:p>
        </p:txBody>
      </p:sp>
    </p:spTree>
    <p:extLst>
      <p:ext uri="{BB962C8B-B14F-4D97-AF65-F5344CB8AC3E}">
        <p14:creationId xmlns:p14="http://schemas.microsoft.com/office/powerpoint/2010/main" val="420140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d90632cc8_0_208"/>
          <p:cNvSpPr txBox="1">
            <a:spLocks noGrp="1"/>
          </p:cNvSpPr>
          <p:nvPr>
            <p:ph type="ftr" idx="11"/>
          </p:nvPr>
        </p:nvSpPr>
        <p:spPr>
          <a:xfrm>
            <a:off x="2313897" y="6478625"/>
            <a:ext cx="8017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MOSTLY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13d90632cc8_0_208"/>
          <p:cNvSpPr txBox="1">
            <a:spLocks noGrp="1"/>
          </p:cNvSpPr>
          <p:nvPr>
            <p:ph type="sldNum" idx="12"/>
          </p:nvPr>
        </p:nvSpPr>
        <p:spPr>
          <a:xfrm>
            <a:off x="11569672" y="6480802"/>
            <a:ext cx="30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A3804F9-CB82-CB2C-D075-921472CE9DF4}"/>
              </a:ext>
            </a:extLst>
          </p:cNvPr>
          <p:cNvSpPr txBox="1">
            <a:spLocks/>
          </p:cNvSpPr>
          <p:nvPr/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kern="0" dirty="0">
                <a:latin typeface="Objectivity"/>
              </a:rPr>
              <a:t>Development plans</a:t>
            </a:r>
          </a:p>
        </p:txBody>
      </p:sp>
      <p:sp>
        <p:nvSpPr>
          <p:cNvPr id="9" name="Textfeld 6">
            <a:extLst>
              <a:ext uri="{FF2B5EF4-FFF2-40B4-BE49-F238E27FC236}">
                <a16:creationId xmlns:a16="http://schemas.microsoft.com/office/drawing/2014/main" id="{134C1A2F-E826-93FF-1AEF-842B4E3D5FE3}"/>
              </a:ext>
            </a:extLst>
          </p:cNvPr>
          <p:cNvSpPr txBox="1"/>
          <p:nvPr/>
        </p:nvSpPr>
        <p:spPr>
          <a:xfrm>
            <a:off x="442109" y="945574"/>
            <a:ext cx="11430000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  <a:latin typeface="Objectivity"/>
              </a:rPr>
              <a:t>Approach - </a:t>
            </a:r>
            <a:r>
              <a:rPr lang="en-US" sz="1600" dirty="0">
                <a:solidFill>
                  <a:srgbClr val="000000"/>
                </a:solidFill>
                <a:latin typeface="Objectivity"/>
              </a:rPr>
              <a:t>There can be different approaches to define a development plan:</a:t>
            </a:r>
          </a:p>
          <a:p>
            <a:pPr marL="800100" lvl="1" indent="-342900">
              <a:spcBef>
                <a:spcPts val="1000"/>
              </a:spcBef>
              <a:spcAft>
                <a:spcPts val="1200"/>
              </a:spcAft>
              <a:buSzPts val="1800"/>
              <a:buFont typeface="+mj-lt"/>
              <a:buAutoNum type="alphaLcParenR"/>
            </a:pPr>
            <a:r>
              <a:rPr lang="en-US" sz="1600" dirty="0" err="1">
                <a:solidFill>
                  <a:srgbClr val="000000"/>
                </a:solidFill>
                <a:latin typeface="Objectivity"/>
              </a:rPr>
              <a:t>Maximising</a:t>
            </a:r>
            <a:r>
              <a:rPr lang="en-US" sz="1600" dirty="0">
                <a:solidFill>
                  <a:srgbClr val="000000"/>
                </a:solidFill>
                <a:latin typeface="Objectivity"/>
              </a:rPr>
              <a:t> existing strengths and competences.</a:t>
            </a:r>
          </a:p>
          <a:p>
            <a:pPr marL="800100" lvl="1" indent="-342900">
              <a:spcBef>
                <a:spcPts val="1000"/>
              </a:spcBef>
              <a:spcAft>
                <a:spcPts val="1200"/>
              </a:spcAft>
              <a:buSzPts val="1800"/>
              <a:buFont typeface="+mj-lt"/>
              <a:buAutoNum type="alphaLcParenR"/>
            </a:pPr>
            <a:r>
              <a:rPr lang="en-US" sz="1600" dirty="0">
                <a:solidFill>
                  <a:srgbClr val="000000"/>
                </a:solidFill>
                <a:latin typeface="Objectivity"/>
              </a:rPr>
              <a:t>Developing the areas that need to be improved.</a:t>
            </a:r>
          </a:p>
          <a:p>
            <a:pPr marL="800100" lvl="1" indent="-342900">
              <a:spcBef>
                <a:spcPts val="1000"/>
              </a:spcBef>
              <a:spcAft>
                <a:spcPts val="1200"/>
              </a:spcAft>
              <a:buSzPts val="1800"/>
              <a:buFont typeface="+mj-lt"/>
              <a:buAutoNum type="alphaLcParenR"/>
            </a:pPr>
            <a:r>
              <a:rPr lang="en-US" sz="1600" dirty="0">
                <a:solidFill>
                  <a:srgbClr val="000000"/>
                </a:solidFill>
                <a:latin typeface="Objectivity"/>
              </a:rPr>
              <a:t>Combining both a) and b)</a:t>
            </a:r>
          </a:p>
          <a:p>
            <a:pPr lvl="1">
              <a:spcBef>
                <a:spcPts val="1000"/>
              </a:spcBef>
              <a:spcAft>
                <a:spcPts val="1200"/>
              </a:spcAft>
              <a:buSzPts val="1800"/>
            </a:pPr>
            <a:r>
              <a:rPr lang="en-US" sz="1600" dirty="0">
                <a:solidFill>
                  <a:srgbClr val="000000"/>
                </a:solidFill>
                <a:latin typeface="Objectivity"/>
              </a:rPr>
              <a:t>There isn’t a magic formula, the best approach will depend on what needs to be achieved.</a:t>
            </a:r>
          </a:p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  <a:latin typeface="Objectivity"/>
              </a:rPr>
              <a:t>Tips - </a:t>
            </a:r>
            <a:r>
              <a:rPr lang="en-US" sz="1600" dirty="0">
                <a:solidFill>
                  <a:srgbClr val="000000"/>
                </a:solidFill>
                <a:latin typeface="Objectivity"/>
              </a:rPr>
              <a:t>A good development plan should include:</a:t>
            </a:r>
          </a:p>
          <a:p>
            <a:pPr marL="800100" lvl="1" indent="-342900">
              <a:spcBef>
                <a:spcPts val="1000"/>
              </a:spcBef>
              <a:spcAft>
                <a:spcPts val="1200"/>
              </a:spcAft>
              <a:buSzPts val="1800"/>
              <a:buFont typeface="+mj-lt"/>
              <a:buAutoNum type="alphaLcParenR"/>
            </a:pPr>
            <a:r>
              <a:rPr lang="en-US" sz="1600" dirty="0">
                <a:solidFill>
                  <a:srgbClr val="000000"/>
                </a:solidFill>
                <a:latin typeface="Objectivity"/>
              </a:rPr>
              <a:t>	</a:t>
            </a:r>
            <a:r>
              <a:rPr lang="en-US" sz="1600" b="1" dirty="0">
                <a:solidFill>
                  <a:srgbClr val="000000"/>
                </a:solidFill>
                <a:latin typeface="Objectivity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Objectivity"/>
              </a:rPr>
              <a:t>ducation - ex: read books, do online courses. </a:t>
            </a:r>
          </a:p>
          <a:p>
            <a:pPr marL="800100" lvl="1" indent="-342900">
              <a:spcBef>
                <a:spcPts val="1000"/>
              </a:spcBef>
              <a:spcAft>
                <a:spcPts val="1200"/>
              </a:spcAft>
              <a:buSzPts val="1800"/>
              <a:buFont typeface="+mj-lt"/>
              <a:buAutoNum type="alphaLcParenR"/>
            </a:pPr>
            <a:r>
              <a:rPr lang="en-US" sz="1600" dirty="0">
                <a:solidFill>
                  <a:srgbClr val="000000"/>
                </a:solidFill>
                <a:latin typeface="Objectivity"/>
              </a:rPr>
              <a:t>	</a:t>
            </a:r>
            <a:r>
              <a:rPr lang="en-US" sz="1600" b="1" dirty="0">
                <a:solidFill>
                  <a:srgbClr val="000000"/>
                </a:solidFill>
                <a:latin typeface="Objectivity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Objectivity"/>
              </a:rPr>
              <a:t>xposure - ex: attend conferences, watch talks, shadow someone in a task.</a:t>
            </a:r>
          </a:p>
          <a:p>
            <a:pPr marL="800100" lvl="1" indent="-342900">
              <a:spcBef>
                <a:spcPts val="1000"/>
              </a:spcBef>
              <a:spcAft>
                <a:spcPts val="1200"/>
              </a:spcAft>
              <a:buSzPts val="1800"/>
              <a:buFont typeface="+mj-lt"/>
              <a:buAutoNum type="alphaLcParenR"/>
            </a:pPr>
            <a:r>
              <a:rPr lang="en-US" sz="1600" dirty="0">
                <a:solidFill>
                  <a:srgbClr val="000000"/>
                </a:solidFill>
                <a:latin typeface="Objectivity"/>
              </a:rPr>
              <a:t>	</a:t>
            </a:r>
            <a:r>
              <a:rPr lang="en-US" sz="1600" b="1" dirty="0">
                <a:solidFill>
                  <a:srgbClr val="000000"/>
                </a:solidFill>
                <a:latin typeface="Objectivity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Objectivity"/>
              </a:rPr>
              <a:t>xperience - ex: take on new responsibilities, lead a new project, start a new team initiative.</a:t>
            </a:r>
          </a:p>
          <a:p>
            <a:pPr marL="800100" lvl="1" indent="-342900">
              <a:spcBef>
                <a:spcPts val="1000"/>
              </a:spcBef>
              <a:spcAft>
                <a:spcPts val="1200"/>
              </a:spcAft>
              <a:buSzPts val="1800"/>
              <a:buFont typeface="+mj-lt"/>
              <a:buAutoNum type="alphaLcParenR"/>
            </a:pPr>
            <a:endParaRPr lang="en-US" sz="1600" dirty="0">
              <a:solidFill>
                <a:srgbClr val="000000"/>
              </a:solidFill>
              <a:latin typeface="Objectivity"/>
            </a:endParaRPr>
          </a:p>
          <a:p>
            <a:br>
              <a:rPr lang="en-US" sz="1600" dirty="0">
                <a:latin typeface="Objectivity"/>
              </a:rPr>
            </a:br>
            <a:endParaRPr lang="en-US" sz="1600" dirty="0">
              <a:solidFill>
                <a:srgbClr val="000000"/>
              </a:solidFill>
              <a:latin typeface="Objectivity"/>
            </a:endParaRPr>
          </a:p>
        </p:txBody>
      </p:sp>
    </p:spTree>
    <p:extLst>
      <p:ext uri="{BB962C8B-B14F-4D97-AF65-F5344CB8AC3E}">
        <p14:creationId xmlns:p14="http://schemas.microsoft.com/office/powerpoint/2010/main" val="351281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3d90632cc8_0_219"/>
          <p:cNvSpPr txBox="1">
            <a:spLocks noGrp="1"/>
          </p:cNvSpPr>
          <p:nvPr>
            <p:ph type="ftr" idx="11"/>
          </p:nvPr>
        </p:nvSpPr>
        <p:spPr>
          <a:xfrm>
            <a:off x="2313897" y="6478625"/>
            <a:ext cx="8017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MOSTLY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13d90632cc8_0_219"/>
          <p:cNvSpPr txBox="1">
            <a:spLocks noGrp="1"/>
          </p:cNvSpPr>
          <p:nvPr>
            <p:ph type="sldNum" idx="12"/>
          </p:nvPr>
        </p:nvSpPr>
        <p:spPr>
          <a:xfrm>
            <a:off x="11569672" y="6480802"/>
            <a:ext cx="30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35" name="Google Shape;335;g13d90632cc8_0_219"/>
          <p:cNvSpPr txBox="1"/>
          <p:nvPr/>
        </p:nvSpPr>
        <p:spPr>
          <a:xfrm>
            <a:off x="381000" y="947343"/>
            <a:ext cx="11430000" cy="605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A good action plan should be specific, </a:t>
            </a:r>
            <a:r>
              <a:rPr lang="en-US" sz="1500" dirty="0" err="1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customised</a:t>
            </a:r>
            <a:r>
              <a:rPr lang="en-US" sz="15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 to the individual needs, challenging but also achievable. The plan should also work toward benefiting the whole MOSTLY AI team and be aligned with MOSTLY AI’s OKRs and KPIs.</a:t>
            </a:r>
            <a:endParaRPr sz="15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Some of the most common actions are:</a:t>
            </a:r>
            <a:endParaRPr sz="15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347663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500" b="1" dirty="0">
                <a:solidFill>
                  <a:srgbClr val="000000"/>
                </a:solidFill>
                <a:latin typeface="Objectivity"/>
                <a:sym typeface="Poppins"/>
              </a:rPr>
              <a:t>Mentoring</a:t>
            </a: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 others (usually junior teammates)</a:t>
            </a:r>
          </a:p>
          <a:p>
            <a:pPr marL="347663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500" b="1" dirty="0">
                <a:solidFill>
                  <a:srgbClr val="000000"/>
                </a:solidFill>
                <a:latin typeface="Objectivity"/>
                <a:sym typeface="Poppins"/>
              </a:rPr>
              <a:t>Learning</a:t>
            </a: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 from a mentor (usually a senior teammate or an industry expert)</a:t>
            </a:r>
          </a:p>
          <a:p>
            <a:pPr marL="347663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Completing development </a:t>
            </a:r>
            <a:r>
              <a:rPr lang="en-US" sz="1500" b="1" dirty="0">
                <a:solidFill>
                  <a:srgbClr val="000000"/>
                </a:solidFill>
                <a:latin typeface="Objectivity"/>
                <a:sym typeface="Poppins"/>
              </a:rPr>
              <a:t>courses</a:t>
            </a:r>
          </a:p>
          <a:p>
            <a:pPr marL="347663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Earning professional </a:t>
            </a:r>
            <a:r>
              <a:rPr lang="en-US" sz="1500" b="1" dirty="0">
                <a:solidFill>
                  <a:srgbClr val="000000"/>
                </a:solidFill>
                <a:latin typeface="Objectivity"/>
                <a:sym typeface="Poppins"/>
              </a:rPr>
              <a:t>certifications</a:t>
            </a:r>
          </a:p>
          <a:p>
            <a:pPr marL="347663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500" b="1" dirty="0">
                <a:solidFill>
                  <a:srgbClr val="000000"/>
                </a:solidFill>
                <a:latin typeface="Objectivity"/>
                <a:sym typeface="Poppins"/>
              </a:rPr>
              <a:t>Cross-training</a:t>
            </a: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 for another position within MOSTLY AI</a:t>
            </a:r>
          </a:p>
          <a:p>
            <a:pPr marL="347663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500" b="1" dirty="0">
                <a:solidFill>
                  <a:srgbClr val="000000"/>
                </a:solidFill>
                <a:latin typeface="Objectivity"/>
                <a:sym typeface="Poppins"/>
              </a:rPr>
              <a:t>Creating</a:t>
            </a: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 onboarding and learning programs for other </a:t>
            </a:r>
            <a:r>
              <a:rPr lang="en-US" sz="1500" dirty="0" err="1">
                <a:solidFill>
                  <a:srgbClr val="000000"/>
                </a:solidFill>
                <a:latin typeface="Objectivity"/>
                <a:sym typeface="Poppins"/>
              </a:rPr>
              <a:t>Mostlies</a:t>
            </a:r>
            <a:endParaRPr lang="en-US" sz="1500" dirty="0">
              <a:solidFill>
                <a:srgbClr val="000000"/>
              </a:solidFill>
              <a:latin typeface="Objectivity"/>
              <a:sym typeface="Poppins"/>
            </a:endParaRPr>
          </a:p>
          <a:p>
            <a:pPr marL="347663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Taking on more </a:t>
            </a:r>
            <a:r>
              <a:rPr lang="en-US" sz="1500" b="1" dirty="0">
                <a:solidFill>
                  <a:srgbClr val="000000"/>
                </a:solidFill>
                <a:latin typeface="Objectivity"/>
                <a:sym typeface="Poppins"/>
              </a:rPr>
              <a:t>challenging</a:t>
            </a: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 tasks in their current role</a:t>
            </a:r>
          </a:p>
          <a:p>
            <a:pPr marL="347663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Networking and </a:t>
            </a:r>
            <a:r>
              <a:rPr lang="en-US" sz="1500" b="1" dirty="0">
                <a:solidFill>
                  <a:srgbClr val="000000"/>
                </a:solidFill>
                <a:latin typeface="Objectivity"/>
                <a:sym typeface="Poppins"/>
              </a:rPr>
              <a:t>team-building</a:t>
            </a: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:</a:t>
            </a:r>
          </a:p>
          <a:p>
            <a:pPr marL="2286000" lvl="3" indent="-330200">
              <a:lnSpc>
                <a:spcPct val="115000"/>
              </a:lnSpc>
              <a:buClr>
                <a:schemeClr val="lt1"/>
              </a:buClr>
              <a:buSzPts val="1600"/>
              <a:buFont typeface="Poppins"/>
              <a:buChar char="○"/>
            </a:pP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Attending meetups, professional conferences or seminars</a:t>
            </a:r>
          </a:p>
          <a:p>
            <a:pPr marL="2286000" lvl="3" indent="-330200">
              <a:lnSpc>
                <a:spcPct val="115000"/>
              </a:lnSpc>
              <a:buClr>
                <a:schemeClr val="lt1"/>
              </a:buClr>
              <a:buSzPts val="1600"/>
              <a:buFont typeface="Poppins"/>
              <a:buChar char="○"/>
            </a:pP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Presenting meetings, workshops, talks, </a:t>
            </a:r>
            <a:r>
              <a:rPr lang="en-US" sz="1500" dirty="0" err="1">
                <a:solidFill>
                  <a:srgbClr val="000000"/>
                </a:solidFill>
                <a:latin typeface="Objectivity"/>
                <a:sym typeface="Poppins"/>
              </a:rPr>
              <a:t>etc</a:t>
            </a:r>
            <a:endParaRPr lang="en-US" sz="1500" dirty="0">
              <a:solidFill>
                <a:srgbClr val="000000"/>
              </a:solidFill>
              <a:latin typeface="Objectivity"/>
              <a:sym typeface="Poppins"/>
            </a:endParaRPr>
          </a:p>
          <a:p>
            <a:pPr marL="2286000" lvl="3" indent="-330200">
              <a:lnSpc>
                <a:spcPct val="115000"/>
              </a:lnSpc>
              <a:buClr>
                <a:schemeClr val="lt1"/>
              </a:buClr>
              <a:buSzPts val="1600"/>
              <a:buFont typeface="Poppins"/>
              <a:buChar char="○"/>
            </a:pPr>
            <a:r>
              <a:rPr lang="en-US" sz="1500" dirty="0" err="1">
                <a:solidFill>
                  <a:srgbClr val="000000"/>
                </a:solidFill>
                <a:latin typeface="Objectivity"/>
                <a:sym typeface="Poppins"/>
              </a:rPr>
              <a:t>Organising</a:t>
            </a:r>
            <a:r>
              <a:rPr lang="en-US" sz="1500" dirty="0">
                <a:solidFill>
                  <a:srgbClr val="000000"/>
                </a:solidFill>
                <a:latin typeface="Objectivity"/>
                <a:sym typeface="Poppins"/>
              </a:rPr>
              <a:t> team-building events (ex. MOSTLY Mini Meetups; MOSTLY Lunch &amp; Learn)</a:t>
            </a:r>
            <a:endParaRPr sz="15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2286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6D6CC80-5BB3-765B-3A23-C1DEDB7F39C1}"/>
              </a:ext>
            </a:extLst>
          </p:cNvPr>
          <p:cNvSpPr txBox="1">
            <a:spLocks/>
          </p:cNvSpPr>
          <p:nvPr/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kern="0" dirty="0">
                <a:latin typeface="Objectivity"/>
              </a:rPr>
              <a:t>Some ideas</a:t>
            </a:r>
          </a:p>
        </p:txBody>
      </p:sp>
    </p:spTree>
    <p:extLst>
      <p:ext uri="{BB962C8B-B14F-4D97-AF65-F5344CB8AC3E}">
        <p14:creationId xmlns:p14="http://schemas.microsoft.com/office/powerpoint/2010/main" val="1777414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d90632cc8_0_237"/>
          <p:cNvSpPr txBox="1">
            <a:spLocks noGrp="1"/>
          </p:cNvSpPr>
          <p:nvPr>
            <p:ph type="ftr" idx="11"/>
          </p:nvPr>
        </p:nvSpPr>
        <p:spPr>
          <a:xfrm>
            <a:off x="2313897" y="6478625"/>
            <a:ext cx="8017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MOSTLY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13d90632cc8_0_237"/>
          <p:cNvSpPr txBox="1">
            <a:spLocks noGrp="1"/>
          </p:cNvSpPr>
          <p:nvPr>
            <p:ph type="sldNum" idx="12"/>
          </p:nvPr>
        </p:nvSpPr>
        <p:spPr>
          <a:xfrm>
            <a:off x="11569672" y="6480802"/>
            <a:ext cx="30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43" name="Google Shape;343;g13d90632cc8_0_237"/>
          <p:cNvSpPr txBox="1"/>
          <p:nvPr/>
        </p:nvSpPr>
        <p:spPr>
          <a:xfrm>
            <a:off x="381000" y="1513200"/>
            <a:ext cx="11430000" cy="264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</a:pPr>
            <a:r>
              <a:rPr lang="en-US" sz="1600" b="1" u="sng" dirty="0">
                <a:solidFill>
                  <a:srgbClr val="0097A7"/>
                </a:solidFill>
                <a:latin typeface="Objectivity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Performance</a:t>
            </a:r>
            <a:endParaRPr sz="1600" b="1" u="sng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</a:pPr>
            <a:r>
              <a:rPr lang="en-US" sz="1600" u="sng" dirty="0">
                <a:solidFill>
                  <a:srgbClr val="0097A7"/>
                </a:solidFill>
                <a:latin typeface="Objectivity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Elements of good </a:t>
            </a:r>
            <a:r>
              <a:rPr lang="en-US" sz="1600" b="1" u="sng" dirty="0">
                <a:solidFill>
                  <a:srgbClr val="0097A7"/>
                </a:solidFill>
                <a:latin typeface="Objectivity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</a:t>
            </a:r>
            <a:endParaRPr sz="1600" b="1" u="sng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</a:pPr>
            <a:r>
              <a:rPr lang="en-US" sz="1600" u="sng" dirty="0">
                <a:solidFill>
                  <a:srgbClr val="0097A7"/>
                </a:solidFill>
                <a:latin typeface="Objectivity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do </a:t>
            </a:r>
            <a:r>
              <a:rPr lang="en-US" sz="1600" b="1" u="sng" dirty="0">
                <a:solidFill>
                  <a:srgbClr val="0097A7"/>
                </a:solidFill>
                <a:latin typeface="Objectivity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1:1s</a:t>
            </a:r>
            <a:r>
              <a:rPr lang="en-US" sz="1600" u="sng" dirty="0">
                <a:solidFill>
                  <a:srgbClr val="0097A7"/>
                </a:solidFill>
                <a:latin typeface="Objectivity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with your team</a:t>
            </a:r>
            <a:endParaRPr sz="1600" u="sng" dirty="0">
              <a:solidFill>
                <a:srgbClr val="4C1130"/>
              </a:solidFill>
              <a:highlight>
                <a:schemeClr val="dk1"/>
              </a:highlight>
              <a:latin typeface="Objectivity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600" dirty="0">
              <a:solidFill>
                <a:srgbClr val="4C1130"/>
              </a:solidFill>
              <a:highlight>
                <a:schemeClr val="dk1"/>
              </a:highlight>
              <a:latin typeface="Objectivity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</a:pPr>
            <a:r>
              <a:rPr lang="en-US" sz="1600" u="sng" dirty="0">
                <a:solidFill>
                  <a:srgbClr val="0097A7"/>
                </a:solidFill>
                <a:highlight>
                  <a:schemeClr val="dk1"/>
                </a:highlight>
                <a:latin typeface="Objectivity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prepare for a </a:t>
            </a:r>
            <a:r>
              <a:rPr lang="en-US" sz="1600" b="1" u="sng" dirty="0">
                <a:solidFill>
                  <a:srgbClr val="0097A7"/>
                </a:solidFill>
                <a:highlight>
                  <a:schemeClr val="dk1"/>
                </a:highlight>
                <a:latin typeface="Objectivity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review</a:t>
            </a:r>
            <a:endParaRPr sz="1600" b="1" u="sng" dirty="0">
              <a:solidFill>
                <a:srgbClr val="172B4D"/>
              </a:solidFill>
              <a:highlight>
                <a:schemeClr val="dk1"/>
              </a:highlight>
              <a:latin typeface="Objectivity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600" dirty="0">
              <a:solidFill>
                <a:srgbClr val="172B4D"/>
              </a:solidFill>
              <a:highlight>
                <a:schemeClr val="dk1"/>
              </a:highlight>
              <a:latin typeface="Objectivity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</a:pPr>
            <a:r>
              <a:rPr lang="en-US" sz="1600" b="1" u="sng" dirty="0">
                <a:solidFill>
                  <a:srgbClr val="0097A7"/>
                </a:solidFill>
                <a:highlight>
                  <a:schemeClr val="dk1"/>
                </a:highlight>
                <a:latin typeface="Objectivity"/>
                <a:ea typeface="Poppins"/>
                <a:cs typeface="Poppins"/>
                <a:sym typeface="Poppi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Performance calibration</a:t>
            </a:r>
            <a:endParaRPr sz="1800" b="1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6392576-4616-B2EF-1706-7BF356530280}"/>
              </a:ext>
            </a:extLst>
          </p:cNvPr>
          <p:cNvSpPr txBox="1">
            <a:spLocks/>
          </p:cNvSpPr>
          <p:nvPr/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kern="0" dirty="0">
                <a:latin typeface="Objectivity"/>
              </a:rPr>
              <a:t>Additional readings</a:t>
            </a:r>
          </a:p>
        </p:txBody>
      </p:sp>
    </p:spTree>
    <p:extLst>
      <p:ext uri="{BB962C8B-B14F-4D97-AF65-F5344CB8AC3E}">
        <p14:creationId xmlns:p14="http://schemas.microsoft.com/office/powerpoint/2010/main" val="159434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d90632cc8_0_227"/>
          <p:cNvSpPr txBox="1">
            <a:spLocks noGrp="1"/>
          </p:cNvSpPr>
          <p:nvPr>
            <p:ph type="ftr" idx="11"/>
          </p:nvPr>
        </p:nvSpPr>
        <p:spPr>
          <a:xfrm>
            <a:off x="2313897" y="6478625"/>
            <a:ext cx="8017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MOSTLY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13d90632cc8_0_227"/>
          <p:cNvSpPr txBox="1">
            <a:spLocks noGrp="1"/>
          </p:cNvSpPr>
          <p:nvPr>
            <p:ph type="sldNum" idx="12"/>
          </p:nvPr>
        </p:nvSpPr>
        <p:spPr>
          <a:xfrm>
            <a:off x="11569672" y="6480802"/>
            <a:ext cx="30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50" name="Google Shape;350;g13d90632cc8_0_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635" y="1059993"/>
            <a:ext cx="3274774" cy="42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13d90632cc8_0_227"/>
          <p:cNvSpPr txBox="1"/>
          <p:nvPr/>
        </p:nvSpPr>
        <p:spPr>
          <a:xfrm>
            <a:off x="139672" y="5349117"/>
            <a:ext cx="11430000" cy="7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Please join #mostly-learning on Slack to share your tips. </a:t>
            </a:r>
            <a:r>
              <a:rPr lang="en-US" sz="1600" i="1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Sharing is caring!</a:t>
            </a:r>
            <a:endParaRPr sz="1600" i="1" dirty="0">
              <a:solidFill>
                <a:schemeClr val="lt1"/>
              </a:solidFill>
              <a:highlight>
                <a:srgbClr val="FFFFFF"/>
              </a:highlight>
              <a:latin typeface="Objectivity"/>
              <a:ea typeface="Poppins"/>
              <a:cs typeface="Poppins"/>
              <a:sym typeface="Poppin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B71B93D-F424-410A-12DD-995FF02997AE}"/>
              </a:ext>
            </a:extLst>
          </p:cNvPr>
          <p:cNvSpPr txBox="1">
            <a:spLocks/>
          </p:cNvSpPr>
          <p:nvPr/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kern="0" dirty="0">
                <a:latin typeface="Objectivity"/>
              </a:rPr>
              <a:t>Questions? Let’s do it! </a:t>
            </a:r>
          </a:p>
        </p:txBody>
      </p:sp>
    </p:spTree>
    <p:extLst>
      <p:ext uri="{BB962C8B-B14F-4D97-AF65-F5344CB8AC3E}">
        <p14:creationId xmlns:p14="http://schemas.microsoft.com/office/powerpoint/2010/main" val="35269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BEC7CB-E116-BFF5-4BA1-6F04CFA631F5}"/>
              </a:ext>
            </a:extLst>
          </p:cNvPr>
          <p:cNvSpPr>
            <a:spLocks noChangeAspect="1"/>
          </p:cNvSpPr>
          <p:nvPr/>
        </p:nvSpPr>
        <p:spPr>
          <a:xfrm>
            <a:off x="264888" y="1263088"/>
            <a:ext cx="3778194" cy="88395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226F9D-4C2F-92C2-85A9-AB03F800789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4621" y="1302223"/>
            <a:ext cx="8187880" cy="1000274"/>
          </a:xfrm>
        </p:spPr>
        <p:txBody>
          <a:bodyPr/>
          <a:lstStyle/>
          <a:p>
            <a:pPr marL="0" indent="0">
              <a:buNone/>
            </a:pPr>
            <a:r>
              <a:rPr lang="en-GB" sz="6000" dirty="0"/>
              <a:t>Thank you!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FE5B7-73D1-6545-CEAA-F6A4BF1D93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8909" y="6480802"/>
            <a:ext cx="133050" cy="92333"/>
          </a:xfrm>
        </p:spPr>
        <p:txBody>
          <a:bodyPr/>
          <a:lstStyle/>
          <a:p>
            <a:fld id="{AD771456-4B2F-43F4-BEA4-92D7039A6C4D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31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08DC7-5CD2-C4B4-483A-A10D996F52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C610B-CEAD-55C6-D43D-2795F73F1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771456-4B2F-43F4-BEA4-92D7039A6C4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25B35-A53A-4B51-1B2B-2A0627485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❕ What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020C5-8164-74DF-43B0-E46017124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❔ Why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852D4F-106B-C8CD-AD0C-9761A58E8C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📌 Where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8BC206-60C6-BB63-A314-B787C4D2BD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🗓️ When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3B3282-3306-CF8E-00AD-806F872309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📑 Development plans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CF7312-C3B7-853C-B770-6EB5C162CA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💡 Some ideas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7B00DE-E71F-1AC7-DAEE-FF38B77D58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🔗 Additional readings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F57DFA-6E1A-4500-0A7D-466C39128B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🤔 Q&amp;A</a:t>
            </a:r>
          </a:p>
        </p:txBody>
      </p:sp>
    </p:spTree>
    <p:extLst>
      <p:ext uri="{BB962C8B-B14F-4D97-AF65-F5344CB8AC3E}">
        <p14:creationId xmlns:p14="http://schemas.microsoft.com/office/powerpoint/2010/main" val="152200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B7DF87-0841-2330-D5FA-9D70EA225D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What’s a Performance cycle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BDB92-63F0-A75B-374F-537609AB7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771456-4B2F-43F4-BEA4-92D7039A6C4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feld 6">
            <a:extLst>
              <a:ext uri="{FF2B5EF4-FFF2-40B4-BE49-F238E27FC236}">
                <a16:creationId xmlns:a16="http://schemas.microsoft.com/office/drawing/2014/main" id="{A3E94735-A7C9-CEDE-1258-38BCF381FAAD}"/>
              </a:ext>
            </a:extLst>
          </p:cNvPr>
          <p:cNvSpPr txBox="1"/>
          <p:nvPr/>
        </p:nvSpPr>
        <p:spPr>
          <a:xfrm>
            <a:off x="381001" y="1247256"/>
            <a:ext cx="11430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i="1" dirty="0">
                <a:solidFill>
                  <a:srgbClr val="000000"/>
                </a:solidFill>
              </a:rPr>
              <a:t>Performance cycles, Performance reviews, Feedback cycle, Annual review</a:t>
            </a:r>
            <a:r>
              <a:rPr lang="en-US" sz="1600" dirty="0">
                <a:solidFill>
                  <a:srgbClr val="000000"/>
                </a:solidFill>
              </a:rPr>
              <a:t>, … - these are all common names used by different companies to represent the moment where we, teammates, are working together to help each other grow in our careers.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At MOSTLY AI, formal performance reviews happen twice a year.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In Q3 the focus is on the professional development plans to support your growth throughout the second half of the year (aka H2). This is a moment to go over your self review, your manager review, plan your goals and tie them to specific actions that will support your </a:t>
            </a:r>
            <a:r>
              <a:rPr lang="en-US" sz="1600" b="1" dirty="0">
                <a:solidFill>
                  <a:srgbClr val="000000"/>
                </a:solidFill>
              </a:rPr>
              <a:t>growth</a:t>
            </a:r>
            <a:r>
              <a:rPr lang="en-US" sz="1600" dirty="0">
                <a:solidFill>
                  <a:srgbClr val="000000"/>
                </a:solidFill>
              </a:rPr>
              <a:t>. You can read more about the process and its timeline </a:t>
            </a:r>
            <a:r>
              <a:rPr lang="en-US" sz="1600" b="1" dirty="0">
                <a:solidFill>
                  <a:srgbClr val="000000"/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br>
              <a:rPr lang="en-US" sz="1600" dirty="0"/>
            </a:b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64E1C0-2C09-C6BC-ACF7-BBFCF6CA3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54" y="3335079"/>
            <a:ext cx="4059949" cy="314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9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B7DF87-0841-2330-D5FA-9D70EA225D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Why doing a Performance cycle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BDB92-63F0-A75B-374F-537609AB7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771456-4B2F-43F4-BEA4-92D7039A6C4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feld 6">
            <a:extLst>
              <a:ext uri="{FF2B5EF4-FFF2-40B4-BE49-F238E27FC236}">
                <a16:creationId xmlns:a16="http://schemas.microsoft.com/office/drawing/2014/main" id="{A3E94735-A7C9-CEDE-1258-38BCF381FAAD}"/>
              </a:ext>
            </a:extLst>
          </p:cNvPr>
          <p:cNvSpPr txBox="1"/>
          <p:nvPr/>
        </p:nvSpPr>
        <p:spPr>
          <a:xfrm>
            <a:off x="381001" y="1923698"/>
            <a:ext cx="11430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</a:rPr>
              <a:t>TL;DR: </a:t>
            </a:r>
            <a:r>
              <a:rPr lang="en-US" sz="1600" b="1" dirty="0">
                <a:solidFill>
                  <a:srgbClr val="000000"/>
                </a:solidFill>
              </a:rPr>
              <a:t>to support your growth!</a:t>
            </a:r>
            <a:r>
              <a:rPr lang="en-US" sz="1600" dirty="0">
                <a:solidFill>
                  <a:srgbClr val="000000"/>
                </a:solidFill>
              </a:rPr>
              <a:t> But remember, you are the owner of your own growth.</a:t>
            </a:r>
          </a:p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</a:rPr>
              <a:t>Now in more detail:</a:t>
            </a:r>
          </a:p>
          <a:p>
            <a:pPr marL="457200" rtl="0" fontAlgn="base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 Align performance to goals and objectives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 Provide a basis for promotion/transfer/termination (hopefully not!)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 Get rid of the painful performance improvement plan process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 Improve communication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 Enhance effectiveness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 Reduce turnover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 Identify development opportunities</a:t>
            </a:r>
          </a:p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</a:endParaRPr>
          </a:p>
          <a:p>
            <a:br>
              <a:rPr lang="en-US" sz="1600" dirty="0"/>
            </a:b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6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B7DF87-0841-2330-D5FA-9D70EA225D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BDB92-63F0-A75B-374F-537609AB7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771456-4B2F-43F4-BEA4-92D7039A6C4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feld 6">
            <a:extLst>
              <a:ext uri="{FF2B5EF4-FFF2-40B4-BE49-F238E27FC236}">
                <a16:creationId xmlns:a16="http://schemas.microsoft.com/office/drawing/2014/main" id="{A3E94735-A7C9-CEDE-1258-38BCF381FAAD}"/>
              </a:ext>
            </a:extLst>
          </p:cNvPr>
          <p:cNvSpPr txBox="1"/>
          <p:nvPr/>
        </p:nvSpPr>
        <p:spPr>
          <a:xfrm>
            <a:off x="381001" y="1923698"/>
            <a:ext cx="11430000" cy="362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2"/>
              </a:buBlip>
            </a:pPr>
            <a:r>
              <a:rPr lang="en-US" sz="1600" i="1" dirty="0" err="1">
                <a:solidFill>
                  <a:srgbClr val="000000"/>
                </a:solidFill>
              </a:rPr>
              <a:t>iN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rEaL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lIfe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and we use </a:t>
            </a:r>
            <a:r>
              <a:rPr lang="en-US" sz="1600" b="1" dirty="0" err="1">
                <a:solidFill>
                  <a:srgbClr val="000000"/>
                </a:solidFill>
              </a:rPr>
              <a:t>Leapsome</a:t>
            </a:r>
            <a:r>
              <a:rPr lang="en-US" sz="1600" dirty="0">
                <a:solidFill>
                  <a:srgbClr val="000000"/>
                </a:solidFill>
              </a:rPr>
              <a:t> to document all our reviews.</a:t>
            </a:r>
          </a:p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2"/>
              </a:buBlip>
            </a:pPr>
            <a:endParaRPr lang="en-US" sz="1600" dirty="0">
              <a:solidFill>
                <a:srgbClr val="000000"/>
              </a:solidFill>
            </a:endParaRPr>
          </a:p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2"/>
              </a:buBlip>
            </a:pPr>
            <a:endParaRPr lang="en-US" sz="1600" dirty="0">
              <a:solidFill>
                <a:srgbClr val="000000"/>
              </a:solidFill>
            </a:endParaRPr>
          </a:p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2"/>
              </a:buBlip>
            </a:pPr>
            <a:endParaRPr lang="en-US" sz="1600" dirty="0">
              <a:solidFill>
                <a:srgbClr val="000000"/>
              </a:solidFill>
            </a:endParaRPr>
          </a:p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2"/>
              </a:buBlip>
            </a:pPr>
            <a:endParaRPr lang="en-US" sz="1600" dirty="0">
              <a:solidFill>
                <a:srgbClr val="000000"/>
              </a:solidFill>
            </a:endParaRPr>
          </a:p>
          <a:p>
            <a:pPr lvl="0">
              <a:spcBef>
                <a:spcPts val="1000"/>
              </a:spcBef>
              <a:spcAft>
                <a:spcPts val="1200"/>
              </a:spcAft>
              <a:buSzPts val="1800"/>
            </a:pPr>
            <a:r>
              <a:rPr lang="en-US" sz="900" i="1" dirty="0">
                <a:solidFill>
                  <a:srgbClr val="000000"/>
                </a:solidFill>
              </a:rPr>
              <a:t>*this post is not sponsored by </a:t>
            </a:r>
            <a:r>
              <a:rPr lang="en-US" sz="900" i="1" dirty="0" err="1">
                <a:solidFill>
                  <a:srgbClr val="000000"/>
                </a:solidFill>
              </a:rPr>
              <a:t>Leapsome</a:t>
            </a:r>
            <a:endParaRPr lang="en-US" sz="900" i="1" dirty="0">
              <a:solidFill>
                <a:srgbClr val="000000"/>
              </a:solidFill>
            </a:endParaRPr>
          </a:p>
          <a:p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B7DF87-0841-2330-D5FA-9D70EA225D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BDB92-63F0-A75B-374F-537609AB7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771456-4B2F-43F4-BEA4-92D7039A6C4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DE8469-EF15-A23A-BFA8-1DB8CD710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B7DF87-0841-2330-D5FA-9D70EA225D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BDB92-63F0-A75B-374F-537609AB7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771456-4B2F-43F4-BEA4-92D7039A6C4D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626FFA-F10F-E494-DA54-3A672C8E5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19905"/>
              </p:ext>
            </p:extLst>
          </p:nvPr>
        </p:nvGraphicFramePr>
        <p:xfrm>
          <a:off x="2162175" y="1558164"/>
          <a:ext cx="7965376" cy="4328160"/>
        </p:xfrm>
        <a:graphic>
          <a:graphicData uri="http://schemas.openxmlformats.org/drawingml/2006/table">
            <a:tbl>
              <a:tblPr/>
              <a:tblGrid>
                <a:gridCol w="1564576">
                  <a:extLst>
                    <a:ext uri="{9D8B030D-6E8A-4147-A177-3AD203B41FA5}">
                      <a16:colId xmlns:a16="http://schemas.microsoft.com/office/drawing/2014/main" val="3377540782"/>
                    </a:ext>
                  </a:extLst>
                </a:gridCol>
                <a:gridCol w="4122420">
                  <a:extLst>
                    <a:ext uri="{9D8B030D-6E8A-4147-A177-3AD203B41FA5}">
                      <a16:colId xmlns:a16="http://schemas.microsoft.com/office/drawing/2014/main" val="1441525707"/>
                    </a:ext>
                  </a:extLst>
                </a:gridCol>
                <a:gridCol w="2278380">
                  <a:extLst>
                    <a:ext uri="{9D8B030D-6E8A-4147-A177-3AD203B41FA5}">
                      <a16:colId xmlns:a16="http://schemas.microsoft.com/office/drawing/2014/main" val="75020636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 From/To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Steps of the process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Where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573077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August 2022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August 2022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 Retrospective and planning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Leapsome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00829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August 2022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Sep 2022</a:t>
                      </a:r>
                      <a:endParaRPr lang="en-US" sz="1600" i="0" dirty="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#2 Definition of development plan: session 1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Hangouts, Slack, Zoom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197198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August 2022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Sep 2022</a:t>
                      </a:r>
                      <a:endParaRPr lang="en-US" sz="1600" i="0" dirty="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#2 Definition of development plan: session 2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Hangouts, Slack, Zoom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03393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Sep 2022</a:t>
                      </a:r>
                      <a:endParaRPr lang="en-US" sz="1600" i="0" dirty="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#2 Recording of development plans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Leapsome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62947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Sep 2022</a:t>
                      </a:r>
                      <a:endParaRPr lang="en-US" sz="1600" i="0" dirty="0"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600" i="0" dirty="0"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 2023</a:t>
                      </a:r>
                      <a:endParaRPr lang="en-US" sz="1600" i="0" dirty="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#3 Execution of development plan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lIfe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06579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1040766E-6EAF-6492-9E67-47798C486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2157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d90632cc8_0_113"/>
          <p:cNvSpPr txBox="1">
            <a:spLocks noGrp="1"/>
          </p:cNvSpPr>
          <p:nvPr>
            <p:ph type="sldNum" idx="12"/>
          </p:nvPr>
        </p:nvSpPr>
        <p:spPr>
          <a:xfrm>
            <a:off x="11738909" y="6480802"/>
            <a:ext cx="1332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273" name="Google Shape;273;g13d90632cc8_0_113"/>
          <p:cNvGraphicFramePr/>
          <p:nvPr>
            <p:extLst>
              <p:ext uri="{D42A27DB-BD31-4B8C-83A1-F6EECF244321}">
                <p14:modId xmlns:p14="http://schemas.microsoft.com/office/powerpoint/2010/main" val="695933794"/>
              </p:ext>
            </p:extLst>
          </p:nvPr>
        </p:nvGraphicFramePr>
        <p:xfrm>
          <a:off x="962800" y="1711862"/>
          <a:ext cx="10002900" cy="44659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407">
                  <a:extLst>
                    <a:ext uri="{9D8B030D-6E8A-4147-A177-3AD203B41FA5}">
                      <a16:colId xmlns:a16="http://schemas.microsoft.com/office/drawing/2014/main" val="274165294"/>
                    </a:ext>
                  </a:extLst>
                </a:gridCol>
                <a:gridCol w="3450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18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Teammate’s reflection 🤔</a:t>
                      </a:r>
                      <a:endParaRPr sz="1500" b="1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Some topics 👇🏾</a:t>
                      </a:r>
                      <a:endParaRPr sz="1500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83114" marB="83114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Peer’s reflection 🤔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Some topics 👇🏾</a:t>
                      </a:r>
                    </a:p>
                  </a:txBody>
                  <a:tcPr marL="91425" marR="91425" marT="83114" marB="83114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Manager’s reflection  🤔</a:t>
                      </a:r>
                      <a:endParaRPr sz="1500" b="1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Some topics 👇🏾</a:t>
                      </a:r>
                      <a:endParaRPr sz="1500" b="1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83114" marB="831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302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oppins"/>
                        <a:buAutoNum type="alphaUcPeriod"/>
                      </a:pPr>
                      <a:r>
                        <a:rPr lang="en-US" sz="1500" i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Why did I miss a previous goal (if applicable)?</a:t>
                      </a:r>
                      <a:endParaRPr sz="1500" i="1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oppins"/>
                        <a:buAutoNum type="alphaUcPeriod"/>
                      </a:pPr>
                      <a:r>
                        <a:rPr lang="en-US" sz="1500" i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What is </a:t>
                      </a:r>
                      <a:r>
                        <a:rPr lang="en-US" sz="1500" b="0" i="1" u="none" strike="noStrike" cap="none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my next career aspiration</a:t>
                      </a:r>
                      <a:r>
                        <a:rPr lang="en-US" sz="1500" i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?</a:t>
                      </a:r>
                      <a:endParaRPr sz="1500" i="1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oppins"/>
                        <a:buAutoNum type="alphaUcPeriod"/>
                      </a:pPr>
                      <a:r>
                        <a:rPr lang="en-US" sz="1500" i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What do I need to do in the next 6 months to be on track to achieve that career aspiration?</a:t>
                      </a:r>
                      <a:endParaRPr sz="1500" i="1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oppins"/>
                        <a:buAutoNum type="alphaUcPeriod"/>
                      </a:pPr>
                      <a:r>
                        <a:rPr lang="en-US" sz="1500" i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What is stopping me from achieving it now?</a:t>
                      </a:r>
                      <a:endParaRPr sz="1500" i="1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oppins"/>
                        <a:buAutoNum type="alphaUcPeriod"/>
                      </a:pPr>
                      <a:r>
                        <a:rPr lang="en-US" sz="1500" i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What type of:</a:t>
                      </a:r>
                      <a:endParaRPr sz="1500" i="1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914400" lvl="1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oppins"/>
                        <a:buAutoNum type="alphaLcPeriod"/>
                      </a:pPr>
                      <a:r>
                        <a:rPr lang="en-US" sz="1500" i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Education should I complete?</a:t>
                      </a:r>
                      <a:endParaRPr sz="1500" i="1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914400" lvl="1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oppins"/>
                        <a:buAutoNum type="alphaLcPeriod"/>
                      </a:pPr>
                      <a:r>
                        <a:rPr lang="en-US" sz="1500" i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Exposure should I pursue?</a:t>
                      </a:r>
                      <a:endParaRPr sz="1500" i="1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914400" lvl="1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oppins"/>
                        <a:buAutoNum type="alphaLcPeriod"/>
                      </a:pPr>
                      <a:r>
                        <a:rPr lang="en-US" sz="1500" i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Experience should I gain?</a:t>
                      </a:r>
                      <a:endParaRPr sz="1500" i="1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83114" marB="83114"/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AutoNum type="alphaUcPeriod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Highlights previous achievements, actions,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behaviours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 and impacts.</a:t>
                      </a:r>
                      <a:endParaRPr lang="en-US" sz="1500" i="0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AutoNum type="alphaUcPeriod"/>
                      </a:pPr>
                      <a:r>
                        <a:rPr lang="en-US" sz="1500" i="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Peers are champions of our values and focus on:</a:t>
                      </a:r>
                    </a:p>
                    <a:p>
                      <a:pPr marL="127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chemeClr val="bg1"/>
                          </a:solidFill>
                          <a:latin typeface="Objectivity"/>
                          <a:ea typeface="+mn-ea"/>
                          <a:cs typeface="Poppins"/>
                          <a:sym typeface="Poppins"/>
                        </a:rPr>
                        <a:t>(…)</a:t>
                      </a:r>
                    </a:p>
                    <a:p>
                      <a:pPr marL="127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None/>
                      </a:pPr>
                      <a:r>
                        <a:rPr lang="en-US" sz="1500" b="1" i="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  <a:hlinkClick r:id="rId3"/>
                        </a:rPr>
                        <a:t>Trust</a:t>
                      </a:r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: </a:t>
                      </a:r>
                      <a:r>
                        <a:rPr lang="en-US" sz="1500" b="0" i="1" u="none" strike="noStrike" cap="none" dirty="0">
                          <a:solidFill>
                            <a:schemeClr val="bg1"/>
                          </a:solidFill>
                          <a:latin typeface="Objectivity"/>
                          <a:ea typeface="+mn-ea"/>
                          <a:cs typeface="Poppins"/>
                          <a:sym typeface="Arial"/>
                        </a:rPr>
                        <a:t>Being responsible to </a:t>
                      </a:r>
                      <a:r>
                        <a:rPr lang="en-US" sz="1500" b="1" i="1" u="none" strike="noStrike" cap="none" dirty="0">
                          <a:solidFill>
                            <a:schemeClr val="bg1"/>
                          </a:solidFill>
                          <a:latin typeface="Objectivity"/>
                          <a:ea typeface="+mn-ea"/>
                          <a:cs typeface="Poppins"/>
                          <a:sym typeface="Arial"/>
                        </a:rPr>
                        <a:t>each other</a:t>
                      </a:r>
                      <a:r>
                        <a:rPr lang="en-US" sz="1500" b="0" i="1" u="none" strike="noStrike" cap="none" dirty="0">
                          <a:solidFill>
                            <a:schemeClr val="bg1"/>
                          </a:solidFill>
                          <a:latin typeface="Objectivity"/>
                          <a:ea typeface="+mn-ea"/>
                          <a:cs typeface="Poppins"/>
                          <a:sym typeface="Arial"/>
                        </a:rPr>
                        <a:t> and our customers</a:t>
                      </a:r>
                    </a:p>
                    <a:p>
                      <a:pPr marL="127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None/>
                      </a:pPr>
                      <a:r>
                        <a:rPr lang="en-US" sz="1500" b="1" i="0" u="none" strike="noStrike" cap="none" dirty="0">
                          <a:solidFill>
                            <a:schemeClr val="bg1"/>
                          </a:solidFill>
                          <a:latin typeface="Objectivity"/>
                          <a:ea typeface="+mn-ea"/>
                          <a:cs typeface="Poppins"/>
                          <a:sym typeface="Arial"/>
                          <a:hlinkClick r:id="rId3"/>
                        </a:rPr>
                        <a:t>Collaboration</a:t>
                      </a:r>
                      <a:r>
                        <a:rPr lang="en-US" sz="1500" b="0" i="0" u="none" strike="noStrike" cap="none" dirty="0">
                          <a:solidFill>
                            <a:schemeClr val="bg1"/>
                          </a:solidFill>
                          <a:latin typeface="Objectivity"/>
                          <a:ea typeface="+mn-ea"/>
                          <a:cs typeface="Poppins"/>
                          <a:sym typeface="Arial"/>
                        </a:rPr>
                        <a:t>: </a:t>
                      </a:r>
                      <a:r>
                        <a:rPr lang="en-US" sz="1500" b="0" i="1" u="none" strike="noStrike" cap="none" dirty="0">
                          <a:solidFill>
                            <a:schemeClr val="bg1"/>
                          </a:solidFill>
                          <a:latin typeface="Objectivity"/>
                          <a:ea typeface="+mn-ea"/>
                          <a:cs typeface="Poppins"/>
                          <a:sym typeface="Arial"/>
                        </a:rPr>
                        <a:t>Learning, creating, and evolving </a:t>
                      </a:r>
                      <a:r>
                        <a:rPr lang="en-US" sz="1500" b="1" i="1" u="none" strike="noStrike" cap="none" dirty="0">
                          <a:solidFill>
                            <a:schemeClr val="bg1"/>
                          </a:solidFill>
                          <a:latin typeface="Objectivity"/>
                          <a:ea typeface="+mn-ea"/>
                          <a:cs typeface="Poppins"/>
                          <a:sym typeface="Arial"/>
                        </a:rPr>
                        <a:t>together</a:t>
                      </a:r>
                    </a:p>
                    <a:p>
                      <a:pPr marL="127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None/>
                      </a:pPr>
                      <a:endParaRPr lang="en-US" sz="1500" b="1" i="1" u="none" strike="noStrike" cap="none" dirty="0">
                        <a:solidFill>
                          <a:schemeClr val="bg1"/>
                        </a:solidFill>
                        <a:latin typeface="Objectivity"/>
                        <a:ea typeface="+mn-ea"/>
                        <a:cs typeface="Poppins"/>
                        <a:sym typeface="Arial"/>
                      </a:endParaRPr>
                    </a:p>
                    <a:p>
                      <a:pPr marL="127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bg1"/>
                          </a:solidFill>
                          <a:latin typeface="Objectivity"/>
                          <a:ea typeface="+mn-ea"/>
                          <a:cs typeface="Poppins"/>
                          <a:sym typeface="Arial"/>
                        </a:rPr>
                        <a:t>Notes:</a:t>
                      </a:r>
                    </a:p>
                    <a:p>
                      <a:pPr marL="29845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chemeClr val="bg1"/>
                          </a:solidFill>
                          <a:latin typeface="Objectivity"/>
                          <a:ea typeface="+mn-ea"/>
                          <a:cs typeface="Poppins"/>
                          <a:sym typeface="Arial"/>
                        </a:rPr>
                        <a:t>Peers are nominated by teammates and subject to the managers’ approval</a:t>
                      </a:r>
                    </a:p>
                    <a:p>
                      <a:pPr marL="29845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chemeClr val="bg1"/>
                          </a:solidFill>
                          <a:latin typeface="Objectivity"/>
                          <a:ea typeface="+mn-ea"/>
                          <a:cs typeface="Poppins"/>
                          <a:sym typeface="Arial"/>
                        </a:rPr>
                        <a:t>Their reviews are assessed by the managers</a:t>
                      </a:r>
                      <a:endParaRPr lang="en-US" sz="1000" b="0" i="0" u="none" strike="noStrike" cap="none" dirty="0">
                        <a:solidFill>
                          <a:schemeClr val="bg1"/>
                        </a:solidFill>
                        <a:latin typeface="Objectivity"/>
                        <a:ea typeface="+mn-ea"/>
                        <a:cs typeface="Poppins"/>
                        <a:sym typeface="Poppins"/>
                      </a:endParaRPr>
                    </a:p>
                  </a:txBody>
                  <a:tcPr marL="91425" marR="91425" marT="83114" marB="83114"/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AutoNum type="alphaUcPeriod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Highlights and praises the previous achievements and goals.</a:t>
                      </a:r>
                      <a:endParaRPr sz="1500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oppins"/>
                        <a:buAutoNum type="alphaUcPeriod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Understands what could have been done differently to achieve the missed goals (if any).</a:t>
                      </a:r>
                      <a:endParaRPr sz="1500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oppins"/>
                        <a:buAutoNum type="alphaUcPeriod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Understands what helped on the goals that were achieved (if any).</a:t>
                      </a:r>
                      <a:endParaRPr sz="1500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Poppins"/>
                        <a:buAutoNum type="alphaUcPeriod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Learns from previous experiences </a:t>
                      </a:r>
                      <a:r>
                        <a:rPr lang="en-US" sz="1500" i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B.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 and </a:t>
                      </a:r>
                      <a:r>
                        <a:rPr lang="en-US" sz="1500" i="1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C.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Objectivity"/>
                          <a:ea typeface="Poppins"/>
                          <a:cs typeface="Poppins"/>
                          <a:sym typeface="Poppins"/>
                        </a:rPr>
                        <a:t>and puts the knowledge into practice.</a:t>
                      </a:r>
                      <a:endParaRPr sz="1500" dirty="0">
                        <a:solidFill>
                          <a:schemeClr val="bg1"/>
                        </a:solidFill>
                        <a:latin typeface="Objectivity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83114" marB="831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0FE725E-4CF2-59A8-056A-2BFA890C0AD8}"/>
              </a:ext>
            </a:extLst>
          </p:cNvPr>
          <p:cNvSpPr txBox="1">
            <a:spLocks/>
          </p:cNvSpPr>
          <p:nvPr/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kern="0" dirty="0">
                <a:latin typeface="Objectivity"/>
              </a:rPr>
              <a:t>Step:	#1 Retrospective and Planning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5B7FBC18-CE0A-E5AF-C1E5-C73437AB0E87}"/>
              </a:ext>
            </a:extLst>
          </p:cNvPr>
          <p:cNvSpPr txBox="1"/>
          <p:nvPr/>
        </p:nvSpPr>
        <p:spPr>
          <a:xfrm>
            <a:off x="381001" y="944607"/>
            <a:ext cx="11430000" cy="110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lvl="0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4"/>
              </a:buBlip>
            </a:pPr>
            <a:r>
              <a:rPr lang="en-US" sz="1600" dirty="0">
                <a:solidFill>
                  <a:srgbClr val="000000"/>
                </a:solidFill>
              </a:rPr>
              <a:t>On 3</a:t>
            </a:r>
            <a:r>
              <a:rPr lang="en-US" sz="1600" baseline="30000" dirty="0">
                <a:solidFill>
                  <a:srgbClr val="000000"/>
                </a:solidFill>
              </a:rPr>
              <a:t>rd</a:t>
            </a:r>
            <a:r>
              <a:rPr lang="en-US" sz="1600" dirty="0">
                <a:solidFill>
                  <a:srgbClr val="000000"/>
                </a:solidFill>
              </a:rPr>
              <a:t> August, a cycle will be launched on </a:t>
            </a:r>
            <a:r>
              <a:rPr lang="en-US" sz="1600" b="1" dirty="0" err="1">
                <a:solidFill>
                  <a:srgbClr val="000000"/>
                </a:solidFill>
              </a:rPr>
              <a:t>Leapsome</a:t>
            </a:r>
            <a:r>
              <a:rPr lang="en-US" sz="1600" dirty="0">
                <a:solidFill>
                  <a:srgbClr val="000000"/>
                </a:solidFill>
              </a:rPr>
              <a:t> and three players will be asked to review the performance of each teammate: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9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e8cfa2f08_0_98"/>
          <p:cNvSpPr txBox="1">
            <a:spLocks noGrp="1"/>
          </p:cNvSpPr>
          <p:nvPr>
            <p:ph type="sldNum" idx="12"/>
          </p:nvPr>
        </p:nvSpPr>
        <p:spPr>
          <a:xfrm>
            <a:off x="11569672" y="6480802"/>
            <a:ext cx="302400" cy="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82" name="Google Shape;282;g13e8cfa2f08_0_98"/>
          <p:cNvSpPr txBox="1"/>
          <p:nvPr/>
        </p:nvSpPr>
        <p:spPr>
          <a:xfrm>
            <a:off x="381000" y="1263325"/>
            <a:ext cx="11430000" cy="322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7663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  <a:latin typeface="Objectivity"/>
                <a:sym typeface="Poppins"/>
              </a:rPr>
              <a:t>Managers and direct reports should engage to:</a:t>
            </a:r>
          </a:p>
          <a:p>
            <a:pPr marL="804863" lvl="1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Objectivity"/>
                <a:sym typeface="Poppins"/>
              </a:rPr>
              <a:t>Session #1: </a:t>
            </a: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Discuss the assessment of the previous months and trigger the conversation about the development plan for the future.</a:t>
            </a:r>
            <a:endParaRPr lang="en-US" sz="1600" dirty="0">
              <a:solidFill>
                <a:srgbClr val="000000"/>
              </a:solidFill>
              <a:latin typeface="Objectivity"/>
              <a:sym typeface="Poppins"/>
            </a:endParaRPr>
          </a:p>
          <a:p>
            <a:pPr marL="804863" lvl="1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Objectivity"/>
                <a:sym typeface="Poppins"/>
              </a:rPr>
              <a:t>Session #2: </a:t>
            </a: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Align and define the development plan for the upcoming 6 months. The ideal development plan should:</a:t>
            </a:r>
          </a:p>
          <a:p>
            <a:pPr marL="1262063" lvl="2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include </a:t>
            </a: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a minimum of </a:t>
            </a: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1 SMART goal;</a:t>
            </a:r>
          </a:p>
          <a:p>
            <a:pPr marL="1262063" lvl="2" indent="-347663">
              <a:spcBef>
                <a:spcPts val="1000"/>
              </a:spcBef>
              <a:spcAft>
                <a:spcPts val="1200"/>
              </a:spcAft>
              <a:buSzPts val="1800"/>
              <a:buBlip>
                <a:blip r:embed="rId3"/>
              </a:buBlip>
            </a:pP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be aligned with MOSTLY AI’s OKRs and KPIs (read more about it </a:t>
            </a:r>
            <a:r>
              <a:rPr lang="en-US" sz="1600" b="1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  <a:hlinkClick r:id="rId4"/>
              </a:rPr>
              <a:t>here</a:t>
            </a: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 or go to </a:t>
            </a:r>
            <a:r>
              <a:rPr lang="en-US" sz="1600" dirty="0" err="1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Leapsome</a:t>
            </a:r>
            <a:r>
              <a:rPr lang="en-US" sz="1600" dirty="0">
                <a:solidFill>
                  <a:schemeClr val="lt1"/>
                </a:solidFill>
                <a:latin typeface="Objectivity"/>
                <a:ea typeface="Poppins"/>
                <a:cs typeface="Poppins"/>
                <a:sym typeface="Poppins"/>
              </a:rPr>
              <a:t> &gt; Goals &gt; Company &amp; team goals).</a:t>
            </a:r>
            <a:endParaRPr sz="1600" dirty="0">
              <a:solidFill>
                <a:schemeClr val="lt1"/>
              </a:solidFill>
              <a:latin typeface="Objectivity"/>
              <a:ea typeface="Poppins"/>
              <a:cs typeface="Poppins"/>
              <a:sym typeface="Poppi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4E13BC3-BCE9-B9DD-4036-92B0AD41A2FA}"/>
              </a:ext>
            </a:extLst>
          </p:cNvPr>
          <p:cNvSpPr txBox="1">
            <a:spLocks/>
          </p:cNvSpPr>
          <p:nvPr/>
        </p:nvSpPr>
        <p:spPr>
          <a:xfrm>
            <a:off x="383696" y="268705"/>
            <a:ext cx="10866896" cy="492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kern="0" dirty="0">
                <a:latin typeface="Objectivity"/>
              </a:rPr>
              <a:t>Step:	#2 Definition of the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3013027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MOSTLY.AI">
      <a:dk1>
        <a:srgbClr val="FFFFFF"/>
      </a:dk1>
      <a:lt1>
        <a:srgbClr val="000000"/>
      </a:lt1>
      <a:dk2>
        <a:srgbClr val="E8E8E8"/>
      </a:dk2>
      <a:lt2>
        <a:srgbClr val="C7FF00"/>
      </a:lt2>
      <a:accent1>
        <a:srgbClr val="24DB96"/>
      </a:accent1>
      <a:accent2>
        <a:srgbClr val="3D4FFF"/>
      </a:accent2>
      <a:accent3>
        <a:srgbClr val="788FFF"/>
      </a:accent3>
      <a:accent4>
        <a:srgbClr val="FF3300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MOSTLY">
      <a:majorFont>
        <a:latin typeface="Objectivity"/>
        <a:ea typeface=""/>
        <a:cs typeface=""/>
      </a:majorFont>
      <a:minorFont>
        <a:latin typeface="Objectivit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OSTLY.AI">
      <a:dk1>
        <a:srgbClr val="FFFFFF"/>
      </a:dk1>
      <a:lt1>
        <a:srgbClr val="000000"/>
      </a:lt1>
      <a:dk2>
        <a:srgbClr val="E8E8E8"/>
      </a:dk2>
      <a:lt2>
        <a:srgbClr val="C7FF00"/>
      </a:lt2>
      <a:accent1>
        <a:srgbClr val="24DB96"/>
      </a:accent1>
      <a:accent2>
        <a:srgbClr val="3D4FFF"/>
      </a:accent2>
      <a:accent3>
        <a:srgbClr val="788FFF"/>
      </a:accent3>
      <a:accent4>
        <a:srgbClr val="FF3300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1332</Words>
  <Application>Microsoft Office PowerPoint</Application>
  <PresentationFormat>Widescreen</PresentationFormat>
  <Paragraphs>237</Paragraphs>
  <Slides>18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Objectivity</vt:lpstr>
      <vt:lpstr>Objectivity Light</vt:lpstr>
      <vt:lpstr>Poppins</vt:lpstr>
      <vt:lpstr>Poppins Light</vt:lpstr>
      <vt:lpstr>Poppins Thin</vt:lpstr>
      <vt:lpstr>Office Theme</vt:lpstr>
      <vt:lpstr>Office Theme</vt:lpstr>
      <vt:lpstr>think-cell Folie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MOSTLY PRESENATION 2200622</dc:title>
  <dc:creator>Suganthi Hariram</dc:creator>
  <cp:lastModifiedBy>Elsa Mendes</cp:lastModifiedBy>
  <cp:revision>1049</cp:revision>
  <cp:lastPrinted>2022-08-02T10:24:55Z</cp:lastPrinted>
  <dcterms:created xsi:type="dcterms:W3CDTF">2022-05-26T07:43:46Z</dcterms:created>
  <dcterms:modified xsi:type="dcterms:W3CDTF">2022-08-02T10:35:07Z</dcterms:modified>
</cp:coreProperties>
</file>